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211"/>
  </p:notesMasterIdLst>
  <p:sldIdLst>
    <p:sldId id="257" r:id="rId3"/>
    <p:sldId id="258" r:id="rId4"/>
    <p:sldId id="259" r:id="rId5"/>
    <p:sldId id="260" r:id="rId6"/>
    <p:sldId id="261" r:id="rId7"/>
    <p:sldId id="281" r:id="rId8"/>
    <p:sldId id="262" r:id="rId9"/>
    <p:sldId id="263" r:id="rId10"/>
    <p:sldId id="264" r:id="rId11"/>
    <p:sldId id="282" r:id="rId12"/>
    <p:sldId id="283" r:id="rId13"/>
    <p:sldId id="284" r:id="rId14"/>
    <p:sldId id="285" r:id="rId15"/>
    <p:sldId id="286" r:id="rId16"/>
    <p:sldId id="287" r:id="rId17"/>
    <p:sldId id="289" r:id="rId18"/>
    <p:sldId id="291" r:id="rId19"/>
    <p:sldId id="499" r:id="rId20"/>
    <p:sldId id="265" r:id="rId21"/>
    <p:sldId id="292" r:id="rId22"/>
    <p:sldId id="293" r:id="rId23"/>
    <p:sldId id="294" r:id="rId24"/>
    <p:sldId id="295" r:id="rId25"/>
    <p:sldId id="296" r:id="rId26"/>
    <p:sldId id="297" r:id="rId27"/>
    <p:sldId id="298" r:id="rId28"/>
    <p:sldId id="299" r:id="rId29"/>
    <p:sldId id="300" r:id="rId30"/>
    <p:sldId id="301" r:id="rId31"/>
    <p:sldId id="302" r:id="rId32"/>
    <p:sldId id="305" r:id="rId33"/>
    <p:sldId id="304" r:id="rId34"/>
    <p:sldId id="266" r:id="rId35"/>
    <p:sldId id="307" r:id="rId36"/>
    <p:sldId id="308" r:id="rId37"/>
    <p:sldId id="309" r:id="rId38"/>
    <p:sldId id="310" r:id="rId39"/>
    <p:sldId id="311" r:id="rId40"/>
    <p:sldId id="312" r:id="rId41"/>
    <p:sldId id="313" r:id="rId42"/>
    <p:sldId id="315" r:id="rId43"/>
    <p:sldId id="316" r:id="rId44"/>
    <p:sldId id="319" r:id="rId45"/>
    <p:sldId id="320" r:id="rId46"/>
    <p:sldId id="321" r:id="rId47"/>
    <p:sldId id="267" r:id="rId48"/>
    <p:sldId id="322" r:id="rId49"/>
    <p:sldId id="323" r:id="rId50"/>
    <p:sldId id="324" r:id="rId51"/>
    <p:sldId id="325" r:id="rId52"/>
    <p:sldId id="326" r:id="rId53"/>
    <p:sldId id="327" r:id="rId54"/>
    <p:sldId id="329" r:id="rId55"/>
    <p:sldId id="331" r:id="rId56"/>
    <p:sldId id="332" r:id="rId57"/>
    <p:sldId id="333" r:id="rId58"/>
    <p:sldId id="334" r:id="rId59"/>
    <p:sldId id="337" r:id="rId60"/>
    <p:sldId id="268" r:id="rId61"/>
    <p:sldId id="338" r:id="rId62"/>
    <p:sldId id="339" r:id="rId63"/>
    <p:sldId id="340" r:id="rId64"/>
    <p:sldId id="341" r:id="rId65"/>
    <p:sldId id="342" r:id="rId66"/>
    <p:sldId id="343" r:id="rId67"/>
    <p:sldId id="345" r:id="rId68"/>
    <p:sldId id="346" r:id="rId69"/>
    <p:sldId id="347" r:id="rId70"/>
    <p:sldId id="348" r:id="rId71"/>
    <p:sldId id="349" r:id="rId72"/>
    <p:sldId id="350" r:id="rId73"/>
    <p:sldId id="352" r:id="rId74"/>
    <p:sldId id="353" r:id="rId75"/>
    <p:sldId id="269" r:id="rId76"/>
    <p:sldId id="354" r:id="rId77"/>
    <p:sldId id="355" r:id="rId78"/>
    <p:sldId id="356" r:id="rId79"/>
    <p:sldId id="357" r:id="rId80"/>
    <p:sldId id="358" r:id="rId81"/>
    <p:sldId id="359" r:id="rId82"/>
    <p:sldId id="361" r:id="rId83"/>
    <p:sldId id="362" r:id="rId84"/>
    <p:sldId id="363" r:id="rId85"/>
    <p:sldId id="364" r:id="rId86"/>
    <p:sldId id="366" r:id="rId87"/>
    <p:sldId id="369" r:id="rId88"/>
    <p:sldId id="270" r:id="rId89"/>
    <p:sldId id="370" r:id="rId90"/>
    <p:sldId id="371" r:id="rId91"/>
    <p:sldId id="372" r:id="rId92"/>
    <p:sldId id="373" r:id="rId93"/>
    <p:sldId id="374" r:id="rId94"/>
    <p:sldId id="375" r:id="rId95"/>
    <p:sldId id="376" r:id="rId96"/>
    <p:sldId id="377" r:id="rId97"/>
    <p:sldId id="381" r:id="rId98"/>
    <p:sldId id="383" r:id="rId99"/>
    <p:sldId id="384" r:id="rId100"/>
    <p:sldId id="385" r:id="rId101"/>
    <p:sldId id="271" r:id="rId102"/>
    <p:sldId id="386" r:id="rId103"/>
    <p:sldId id="387" r:id="rId104"/>
    <p:sldId id="388" r:id="rId105"/>
    <p:sldId id="389" r:id="rId106"/>
    <p:sldId id="390" r:id="rId107"/>
    <p:sldId id="391" r:id="rId108"/>
    <p:sldId id="392" r:id="rId109"/>
    <p:sldId id="393" r:id="rId110"/>
    <p:sldId id="394" r:id="rId111"/>
    <p:sldId id="395" r:id="rId112"/>
    <p:sldId id="396" r:id="rId113"/>
    <p:sldId id="397" r:id="rId114"/>
    <p:sldId id="398" r:id="rId115"/>
    <p:sldId id="400" r:id="rId116"/>
    <p:sldId id="401" r:id="rId117"/>
    <p:sldId id="272" r:id="rId118"/>
    <p:sldId id="402" r:id="rId119"/>
    <p:sldId id="403" r:id="rId120"/>
    <p:sldId id="404" r:id="rId121"/>
    <p:sldId id="405" r:id="rId122"/>
    <p:sldId id="406" r:id="rId123"/>
    <p:sldId id="407" r:id="rId124"/>
    <p:sldId id="408" r:id="rId125"/>
    <p:sldId id="409" r:id="rId126"/>
    <p:sldId id="410" r:id="rId127"/>
    <p:sldId id="413" r:id="rId128"/>
    <p:sldId id="414" r:id="rId129"/>
    <p:sldId id="417" r:id="rId130"/>
    <p:sldId id="273" r:id="rId131"/>
    <p:sldId id="418" r:id="rId132"/>
    <p:sldId id="419" r:id="rId133"/>
    <p:sldId id="420" r:id="rId134"/>
    <p:sldId id="421" r:id="rId135"/>
    <p:sldId id="422" r:id="rId136"/>
    <p:sldId id="423" r:id="rId137"/>
    <p:sldId id="427" r:id="rId138"/>
    <p:sldId id="428" r:id="rId139"/>
    <p:sldId id="429" r:id="rId140"/>
    <p:sldId id="430" r:id="rId141"/>
    <p:sldId id="431" r:id="rId142"/>
    <p:sldId id="432" r:id="rId143"/>
    <p:sldId id="434" r:id="rId144"/>
    <p:sldId id="274" r:id="rId145"/>
    <p:sldId id="435" r:id="rId146"/>
    <p:sldId id="436" r:id="rId147"/>
    <p:sldId id="437" r:id="rId148"/>
    <p:sldId id="438" r:id="rId149"/>
    <p:sldId id="439" r:id="rId150"/>
    <p:sldId id="440" r:id="rId151"/>
    <p:sldId id="441" r:id="rId152"/>
    <p:sldId id="442" r:id="rId153"/>
    <p:sldId id="443" r:id="rId154"/>
    <p:sldId id="444" r:id="rId155"/>
    <p:sldId id="445" r:id="rId156"/>
    <p:sldId id="446" r:id="rId157"/>
    <p:sldId id="447" r:id="rId158"/>
    <p:sldId id="448" r:id="rId159"/>
    <p:sldId id="449" r:id="rId160"/>
    <p:sldId id="450" r:id="rId161"/>
    <p:sldId id="275" r:id="rId162"/>
    <p:sldId id="451" r:id="rId163"/>
    <p:sldId id="452" r:id="rId164"/>
    <p:sldId id="453" r:id="rId165"/>
    <p:sldId id="454" r:id="rId166"/>
    <p:sldId id="455" r:id="rId167"/>
    <p:sldId id="457" r:id="rId168"/>
    <p:sldId id="458" r:id="rId169"/>
    <p:sldId id="459" r:id="rId170"/>
    <p:sldId id="460" r:id="rId171"/>
    <p:sldId id="461" r:id="rId172"/>
    <p:sldId id="462" r:id="rId173"/>
    <p:sldId id="463" r:id="rId174"/>
    <p:sldId id="465" r:id="rId175"/>
    <p:sldId id="466" r:id="rId176"/>
    <p:sldId id="276" r:id="rId177"/>
    <p:sldId id="467" r:id="rId178"/>
    <p:sldId id="468" r:id="rId179"/>
    <p:sldId id="469" r:id="rId180"/>
    <p:sldId id="470" r:id="rId181"/>
    <p:sldId id="471" r:id="rId182"/>
    <p:sldId id="472" r:id="rId183"/>
    <p:sldId id="473" r:id="rId184"/>
    <p:sldId id="474" r:id="rId185"/>
    <p:sldId id="475" r:id="rId186"/>
    <p:sldId id="476" r:id="rId187"/>
    <p:sldId id="477" r:id="rId188"/>
    <p:sldId id="478" r:id="rId189"/>
    <p:sldId id="480" r:id="rId190"/>
    <p:sldId id="481" r:id="rId191"/>
    <p:sldId id="482" r:id="rId192"/>
    <p:sldId id="277" r:id="rId193"/>
    <p:sldId id="483" r:id="rId194"/>
    <p:sldId id="484" r:id="rId195"/>
    <p:sldId id="485" r:id="rId196"/>
    <p:sldId id="487" r:id="rId197"/>
    <p:sldId id="488" r:id="rId198"/>
    <p:sldId id="489" r:id="rId199"/>
    <p:sldId id="490" r:id="rId200"/>
    <p:sldId id="491" r:id="rId201"/>
    <p:sldId id="492" r:id="rId202"/>
    <p:sldId id="493" r:id="rId203"/>
    <p:sldId id="494" r:id="rId204"/>
    <p:sldId id="495" r:id="rId205"/>
    <p:sldId id="496" r:id="rId206"/>
    <p:sldId id="498" r:id="rId207"/>
    <p:sldId id="278" r:id="rId208"/>
    <p:sldId id="279" r:id="rId209"/>
    <p:sldId id="280" r:id="rId2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0AA40F-DA34-4165-AD54-C1186C107279}">
          <p14:sldIdLst>
            <p14:sldId id="257"/>
            <p14:sldId id="258"/>
            <p14:sldId id="259"/>
            <p14:sldId id="260"/>
            <p14:sldId id="261"/>
            <p14:sldId id="281"/>
            <p14:sldId id="262"/>
            <p14:sldId id="263"/>
          </p14:sldIdLst>
        </p14:section>
        <p14:section name="Justice" id="{E85B9A41-1374-4F56-B814-98E706E7AA6D}">
          <p14:sldIdLst>
            <p14:sldId id="264"/>
            <p14:sldId id="282"/>
            <p14:sldId id="283"/>
            <p14:sldId id="284"/>
            <p14:sldId id="285"/>
            <p14:sldId id="286"/>
            <p14:sldId id="287"/>
            <p14:sldId id="289"/>
            <p14:sldId id="291"/>
            <p14:sldId id="499"/>
          </p14:sldIdLst>
        </p14:section>
        <p14:section name="Judgement" id="{93797201-3167-48F8-BEE2-16FBAD61DFC0}">
          <p14:sldIdLst>
            <p14:sldId id="265"/>
            <p14:sldId id="292"/>
            <p14:sldId id="293"/>
            <p14:sldId id="294"/>
            <p14:sldId id="295"/>
            <p14:sldId id="296"/>
            <p14:sldId id="297"/>
            <p14:sldId id="298"/>
            <p14:sldId id="299"/>
            <p14:sldId id="300"/>
            <p14:sldId id="301"/>
            <p14:sldId id="302"/>
            <p14:sldId id="305"/>
            <p14:sldId id="304"/>
          </p14:sldIdLst>
        </p14:section>
        <p14:section name="Dependability" id="{08978D23-02B9-4912-82B2-513E2B5D7068}">
          <p14:sldIdLst>
            <p14:sldId id="266"/>
            <p14:sldId id="307"/>
            <p14:sldId id="308"/>
            <p14:sldId id="309"/>
            <p14:sldId id="310"/>
            <p14:sldId id="311"/>
            <p14:sldId id="312"/>
            <p14:sldId id="313"/>
            <p14:sldId id="315"/>
            <p14:sldId id="316"/>
            <p14:sldId id="319"/>
            <p14:sldId id="320"/>
            <p14:sldId id="321"/>
          </p14:sldIdLst>
        </p14:section>
        <p14:section name="Initiative" id="{36EE42E8-2476-48C0-AA0D-9E6B7C0FF478}">
          <p14:sldIdLst>
            <p14:sldId id="267"/>
            <p14:sldId id="322"/>
            <p14:sldId id="323"/>
            <p14:sldId id="324"/>
            <p14:sldId id="325"/>
            <p14:sldId id="326"/>
            <p14:sldId id="327"/>
            <p14:sldId id="329"/>
            <p14:sldId id="331"/>
            <p14:sldId id="332"/>
            <p14:sldId id="333"/>
            <p14:sldId id="334"/>
            <p14:sldId id="337"/>
          </p14:sldIdLst>
        </p14:section>
        <p14:section name="Decisiveness" id="{2E7331D3-2BDE-42F0-A1A3-DBA4792505AF}">
          <p14:sldIdLst>
            <p14:sldId id="268"/>
            <p14:sldId id="338"/>
            <p14:sldId id="339"/>
            <p14:sldId id="340"/>
            <p14:sldId id="341"/>
            <p14:sldId id="342"/>
            <p14:sldId id="343"/>
            <p14:sldId id="345"/>
            <p14:sldId id="346"/>
            <p14:sldId id="347"/>
            <p14:sldId id="348"/>
            <p14:sldId id="349"/>
            <p14:sldId id="350"/>
            <p14:sldId id="352"/>
            <p14:sldId id="353"/>
          </p14:sldIdLst>
        </p14:section>
        <p14:section name="Tact" id="{EC04782E-6716-4FC8-BDF1-CCEDF335864A}">
          <p14:sldIdLst>
            <p14:sldId id="269"/>
            <p14:sldId id="354"/>
            <p14:sldId id="355"/>
            <p14:sldId id="356"/>
            <p14:sldId id="357"/>
            <p14:sldId id="358"/>
            <p14:sldId id="359"/>
            <p14:sldId id="361"/>
            <p14:sldId id="362"/>
            <p14:sldId id="363"/>
            <p14:sldId id="364"/>
            <p14:sldId id="366"/>
            <p14:sldId id="369"/>
          </p14:sldIdLst>
        </p14:section>
        <p14:section name="Integrity" id="{AF31459B-ED17-4A47-8B8D-F14C578FB14F}">
          <p14:sldIdLst>
            <p14:sldId id="270"/>
            <p14:sldId id="370"/>
            <p14:sldId id="371"/>
            <p14:sldId id="372"/>
            <p14:sldId id="373"/>
            <p14:sldId id="374"/>
            <p14:sldId id="375"/>
            <p14:sldId id="376"/>
            <p14:sldId id="377"/>
            <p14:sldId id="381"/>
            <p14:sldId id="383"/>
            <p14:sldId id="384"/>
            <p14:sldId id="385"/>
          </p14:sldIdLst>
        </p14:section>
        <p14:section name="Enthusiasm" id="{2D9BD69A-3666-4247-BBBA-A79225D1B91C}">
          <p14:sldIdLst>
            <p14:sldId id="271"/>
            <p14:sldId id="386"/>
            <p14:sldId id="387"/>
            <p14:sldId id="388"/>
            <p14:sldId id="389"/>
            <p14:sldId id="390"/>
            <p14:sldId id="391"/>
            <p14:sldId id="392"/>
            <p14:sldId id="393"/>
            <p14:sldId id="394"/>
            <p14:sldId id="395"/>
            <p14:sldId id="396"/>
            <p14:sldId id="397"/>
            <p14:sldId id="398"/>
            <p14:sldId id="400"/>
            <p14:sldId id="401"/>
          </p14:sldIdLst>
        </p14:section>
        <p14:section name="Bearing" id="{59C61A4C-A411-45CB-B5FF-B896860C8191}">
          <p14:sldIdLst>
            <p14:sldId id="272"/>
            <p14:sldId id="402"/>
            <p14:sldId id="403"/>
            <p14:sldId id="404"/>
            <p14:sldId id="405"/>
            <p14:sldId id="406"/>
            <p14:sldId id="407"/>
            <p14:sldId id="408"/>
            <p14:sldId id="409"/>
            <p14:sldId id="410"/>
            <p14:sldId id="413"/>
            <p14:sldId id="414"/>
            <p14:sldId id="417"/>
          </p14:sldIdLst>
        </p14:section>
        <p14:section name="Unselfishness" id="{4909011E-36A9-4781-8D21-271CF5E00B67}">
          <p14:sldIdLst>
            <p14:sldId id="273"/>
            <p14:sldId id="418"/>
            <p14:sldId id="419"/>
            <p14:sldId id="420"/>
            <p14:sldId id="421"/>
            <p14:sldId id="422"/>
            <p14:sldId id="423"/>
            <p14:sldId id="427"/>
            <p14:sldId id="428"/>
            <p14:sldId id="429"/>
            <p14:sldId id="430"/>
            <p14:sldId id="431"/>
            <p14:sldId id="432"/>
            <p14:sldId id="434"/>
          </p14:sldIdLst>
        </p14:section>
        <p14:section name="Courage" id="{53478E3F-B5C7-437C-B8FD-BBC7DE3220CE}">
          <p14:sldIdLst>
            <p14:sldId id="274"/>
            <p14:sldId id="435"/>
            <p14:sldId id="436"/>
            <p14:sldId id="437"/>
            <p14:sldId id="438"/>
            <p14:sldId id="439"/>
            <p14:sldId id="440"/>
            <p14:sldId id="441"/>
            <p14:sldId id="442"/>
            <p14:sldId id="443"/>
            <p14:sldId id="444"/>
            <p14:sldId id="445"/>
            <p14:sldId id="446"/>
            <p14:sldId id="447"/>
            <p14:sldId id="448"/>
            <p14:sldId id="449"/>
            <p14:sldId id="450"/>
          </p14:sldIdLst>
        </p14:section>
        <p14:section name="Knowledge" id="{89B3AE67-DF9D-4EEC-8ADA-3C645CEC036D}">
          <p14:sldIdLst>
            <p14:sldId id="275"/>
            <p14:sldId id="451"/>
            <p14:sldId id="452"/>
            <p14:sldId id="453"/>
            <p14:sldId id="454"/>
            <p14:sldId id="455"/>
            <p14:sldId id="457"/>
            <p14:sldId id="458"/>
            <p14:sldId id="459"/>
            <p14:sldId id="460"/>
            <p14:sldId id="461"/>
            <p14:sldId id="462"/>
            <p14:sldId id="463"/>
            <p14:sldId id="465"/>
            <p14:sldId id="466"/>
          </p14:sldIdLst>
        </p14:section>
        <p14:section name="Loyalty" id="{7043305A-6EC4-4DFD-A658-50F63C5E4738}">
          <p14:sldIdLst>
            <p14:sldId id="276"/>
            <p14:sldId id="467"/>
            <p14:sldId id="468"/>
            <p14:sldId id="469"/>
            <p14:sldId id="470"/>
            <p14:sldId id="471"/>
            <p14:sldId id="472"/>
            <p14:sldId id="473"/>
            <p14:sldId id="474"/>
            <p14:sldId id="475"/>
            <p14:sldId id="476"/>
            <p14:sldId id="477"/>
            <p14:sldId id="478"/>
            <p14:sldId id="480"/>
            <p14:sldId id="481"/>
            <p14:sldId id="482"/>
          </p14:sldIdLst>
        </p14:section>
        <p14:section name="Endurance" id="{F40DC73D-A32A-4FE5-989E-AE2D90B6C3A9}">
          <p14:sldIdLst>
            <p14:sldId id="277"/>
            <p14:sldId id="483"/>
            <p14:sldId id="484"/>
            <p14:sldId id="485"/>
            <p14:sldId id="487"/>
            <p14:sldId id="488"/>
            <p14:sldId id="489"/>
            <p14:sldId id="490"/>
            <p14:sldId id="491"/>
            <p14:sldId id="492"/>
            <p14:sldId id="493"/>
            <p14:sldId id="494"/>
            <p14:sldId id="495"/>
            <p14:sldId id="496"/>
            <p14:sldId id="498"/>
          </p14:sldIdLst>
        </p14:section>
        <p14:section name="Boss vs Leader" id="{95C4C800-AEE2-4689-AAC7-C91CFC578AD3}">
          <p14:sldIdLst>
            <p14:sldId id="278"/>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00"/>
    <a:srgbClr val="CC9900"/>
    <a:srgbClr val="999999"/>
    <a:srgbClr val="00006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8" autoAdjust="0"/>
    <p:restoredTop sz="82139" autoAdjust="0"/>
  </p:normalViewPr>
  <p:slideViewPr>
    <p:cSldViewPr snapToGrid="0">
      <p:cViewPr varScale="1">
        <p:scale>
          <a:sx n="93" d="100"/>
          <a:sy n="93" d="100"/>
        </p:scale>
        <p:origin x="54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theme" Target="theme/them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B0E23D-CAD9-494F-A2CA-22905ECA0550}"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711C2-4439-4566-A9D4-7493717EF34B}" type="slidenum">
              <a:rPr lang="en-US" smtClean="0"/>
              <a:t>‹#›</a:t>
            </a:fld>
            <a:endParaRPr lang="en-US"/>
          </a:p>
        </p:txBody>
      </p:sp>
    </p:spTree>
    <p:extLst>
      <p:ext uri="{BB962C8B-B14F-4D97-AF65-F5344CB8AC3E}">
        <p14:creationId xmlns:p14="http://schemas.microsoft.com/office/powerpoint/2010/main" val="209606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Fair and Consistent</a:t>
            </a:r>
            <a:r>
              <a:rPr lang="en-US" b="0" dirty="0"/>
              <a:t> – Be honest with yourself about decisions.  Avoid favoritism.  Treat all people, and things equally.</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The "Justice" leadership trait from the US Marine Corps leadership principles emphasizes being fair and impartial in decision-making, ensuring that rewards and consequences are distributed equitably. While the context of the Marine Corps and software development teams are quite different, there are valuable lessons from the "Justice" trait that can be applied to leading a software development team effectively:</a:t>
            </a:r>
          </a:p>
        </p:txBody>
      </p:sp>
      <p:sp>
        <p:nvSpPr>
          <p:cNvPr id="4" name="Slide Number Placeholder 3"/>
          <p:cNvSpPr>
            <a:spLocks noGrp="1"/>
          </p:cNvSpPr>
          <p:nvPr>
            <p:ph type="sldNum" sz="quarter" idx="5"/>
          </p:nvPr>
        </p:nvSpPr>
        <p:spPr/>
        <p:txBody>
          <a:bodyPr/>
          <a:lstStyle/>
          <a:p>
            <a:fld id="{0A2711C2-4439-4566-A9D4-7493717EF34B}" type="slidenum">
              <a:rPr lang="en-US" smtClean="0"/>
              <a:t>9</a:t>
            </a:fld>
            <a:endParaRPr lang="en-US"/>
          </a:p>
        </p:txBody>
      </p:sp>
    </p:spTree>
    <p:extLst>
      <p:ext uri="{BB962C8B-B14F-4D97-AF65-F5344CB8AC3E}">
        <p14:creationId xmlns:p14="http://schemas.microsoft.com/office/powerpoint/2010/main" val="4018628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Remember that while the leadership traits from the Marine Corps are adapted to the context of a software development team, the essence of fairness, integrity, and equity can contribute to creating a positive and effective leadership style in any environment.</a:t>
            </a:r>
          </a:p>
        </p:txBody>
      </p:sp>
      <p:sp>
        <p:nvSpPr>
          <p:cNvPr id="4" name="Slide Number Placeholder 3"/>
          <p:cNvSpPr>
            <a:spLocks noGrp="1"/>
          </p:cNvSpPr>
          <p:nvPr>
            <p:ph type="sldNum" sz="quarter" idx="5"/>
          </p:nvPr>
        </p:nvSpPr>
        <p:spPr/>
        <p:txBody>
          <a:bodyPr/>
          <a:lstStyle/>
          <a:p>
            <a:fld id="{0A2711C2-4439-4566-A9D4-7493717EF34B}" type="slidenum">
              <a:rPr lang="en-US" smtClean="0"/>
              <a:t>18</a:t>
            </a:fld>
            <a:endParaRPr lang="en-US"/>
          </a:p>
        </p:txBody>
      </p:sp>
    </p:spTree>
    <p:extLst>
      <p:ext uri="{BB962C8B-B14F-4D97-AF65-F5344CB8AC3E}">
        <p14:creationId xmlns:p14="http://schemas.microsoft.com/office/powerpoint/2010/main" val="2629334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Lead by Example</a:t>
            </a:r>
            <a:r>
              <a:rPr lang="en-US" b="0" i="0" dirty="0">
                <a:solidFill>
                  <a:srgbClr val="374151"/>
                </a:solidFill>
                <a:effectLst/>
                <a:latin typeface="Söhne"/>
              </a:rPr>
              <a:t>: Demonstrate your dedication and commitment to the team's goals through your own actions. Show that you're willing to go the extra mile.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108</a:t>
            </a:fld>
            <a:endParaRPr lang="en-US"/>
          </a:p>
        </p:txBody>
      </p:sp>
    </p:spTree>
    <p:extLst>
      <p:ext uri="{BB962C8B-B14F-4D97-AF65-F5344CB8AC3E}">
        <p14:creationId xmlns:p14="http://schemas.microsoft.com/office/powerpoint/2010/main" val="5372081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Learning Culture</a:t>
            </a:r>
            <a:r>
              <a:rPr lang="en-US" b="0" i="0" dirty="0">
                <a:solidFill>
                  <a:srgbClr val="374151"/>
                </a:solidFill>
                <a:effectLst/>
                <a:latin typeface="Söhne"/>
              </a:rPr>
              <a:t>: Foster a culture of continuous learning and improvement. Encourage your team to explore new technologies, trends, and skills to stay motivated and relevant.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109</a:t>
            </a:fld>
            <a:endParaRPr lang="en-US"/>
          </a:p>
        </p:txBody>
      </p:sp>
    </p:spTree>
    <p:extLst>
      <p:ext uri="{BB962C8B-B14F-4D97-AF65-F5344CB8AC3E}">
        <p14:creationId xmlns:p14="http://schemas.microsoft.com/office/powerpoint/2010/main" val="28572760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Listening to Ideas</a:t>
            </a:r>
            <a:r>
              <a:rPr lang="en-US" b="0" i="0" dirty="0">
                <a:solidFill>
                  <a:srgbClr val="374151"/>
                </a:solidFill>
                <a:effectLst/>
                <a:latin typeface="Söhne"/>
              </a:rPr>
              <a:t>: Be receptive to your team's ideas and suggestions. Show genuine interest in their input and incorporate their perspectives into decision-making.</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110</a:t>
            </a:fld>
            <a:endParaRPr lang="en-US"/>
          </a:p>
        </p:txBody>
      </p:sp>
    </p:spTree>
    <p:extLst>
      <p:ext uri="{BB962C8B-B14F-4D97-AF65-F5344CB8AC3E}">
        <p14:creationId xmlns:p14="http://schemas.microsoft.com/office/powerpoint/2010/main" val="34423319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Energetic Meetings</a:t>
            </a:r>
            <a:r>
              <a:rPr lang="en-US" b="0" i="0" dirty="0">
                <a:solidFill>
                  <a:srgbClr val="374151"/>
                </a:solidFill>
                <a:effectLst/>
                <a:latin typeface="Söhne"/>
              </a:rPr>
              <a:t>: Conduct meetings with energy and enthusiasm. Use these opportunities to inspire discussions, share updates, and boost team morale.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111</a:t>
            </a:fld>
            <a:endParaRPr lang="en-US"/>
          </a:p>
        </p:txBody>
      </p:sp>
    </p:spTree>
    <p:extLst>
      <p:ext uri="{BB962C8B-B14F-4D97-AF65-F5344CB8AC3E}">
        <p14:creationId xmlns:p14="http://schemas.microsoft.com/office/powerpoint/2010/main" val="21390695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Flexibility and Adaptability</a:t>
            </a:r>
            <a:r>
              <a:rPr lang="en-US" b="0" i="0" dirty="0">
                <a:solidFill>
                  <a:srgbClr val="374151"/>
                </a:solidFill>
                <a:effectLst/>
                <a:latin typeface="Söhne"/>
              </a:rPr>
              <a:t>: Adapt your leadership style to match the team's needs and preferences. Being flexible in your approach can foster a more engaged and motivated team.</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112</a:t>
            </a:fld>
            <a:endParaRPr lang="en-US"/>
          </a:p>
        </p:txBody>
      </p:sp>
    </p:spTree>
    <p:extLst>
      <p:ext uri="{BB962C8B-B14F-4D97-AF65-F5344CB8AC3E}">
        <p14:creationId xmlns:p14="http://schemas.microsoft.com/office/powerpoint/2010/main" val="9975530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Söhne"/>
              </a:rPr>
              <a:t>Public Recognition</a:t>
            </a:r>
            <a:r>
              <a:rPr lang="en-US" b="0" i="0" dirty="0">
                <a:solidFill>
                  <a:srgbClr val="374151"/>
                </a:solidFill>
                <a:effectLst/>
                <a:latin typeface="Söhne"/>
              </a:rPr>
              <a:t>: Publicly acknowledge team members' contributions and efforts. Highlight their achievements in team meetings or within the organization.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113</a:t>
            </a:fld>
            <a:endParaRPr lang="en-US"/>
          </a:p>
        </p:txBody>
      </p:sp>
    </p:spTree>
    <p:extLst>
      <p:ext uri="{BB962C8B-B14F-4D97-AF65-F5344CB8AC3E}">
        <p14:creationId xmlns:p14="http://schemas.microsoft.com/office/powerpoint/2010/main" val="1713940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Maintain Momentum</a:t>
            </a:r>
            <a:r>
              <a:rPr lang="en-US" b="0" i="0" dirty="0">
                <a:solidFill>
                  <a:srgbClr val="374151"/>
                </a:solidFill>
                <a:effectLst/>
                <a:latin typeface="Söhne"/>
              </a:rPr>
              <a:t>: Sustain your enthusiasm throughout the project lifecycle. Consistent enthusiasm can help keep motivation high even during challenging phases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114</a:t>
            </a:fld>
            <a:endParaRPr lang="en-US"/>
          </a:p>
        </p:txBody>
      </p:sp>
    </p:spTree>
    <p:extLst>
      <p:ext uri="{BB962C8B-B14F-4D97-AF65-F5344CB8AC3E}">
        <p14:creationId xmlns:p14="http://schemas.microsoft.com/office/powerpoint/2010/main" val="19204261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By embodying the "Enthusiasm" trait, you can create a software development team that is motivated, inspired, and excited about their work. Your positive attitude and passion can contribute to a vibrant work culture, increased creativity, and a greater sense of camaraderie among team members.</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115</a:t>
            </a:fld>
            <a:endParaRPr lang="en-US"/>
          </a:p>
        </p:txBody>
      </p:sp>
    </p:spTree>
    <p:extLst>
      <p:ext uri="{BB962C8B-B14F-4D97-AF65-F5344CB8AC3E}">
        <p14:creationId xmlns:p14="http://schemas.microsoft.com/office/powerpoint/2010/main" val="13944983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Competent, confident, and in-control</a:t>
            </a:r>
            <a:r>
              <a:rPr lang="en-US" sz="1200" dirty="0">
                <a:solidFill>
                  <a:schemeClr val="bg1"/>
                </a:solidFill>
              </a:rPr>
              <a:t> – Reach for the top standards of conduct. Just getting by is unacceptable.</a:t>
            </a:r>
          </a:p>
          <a:p>
            <a:endParaRPr lang="en-US" dirty="0"/>
          </a:p>
          <a:p>
            <a:pPr algn="l"/>
            <a:r>
              <a:rPr lang="en-US" b="0" i="0" dirty="0">
                <a:solidFill>
                  <a:srgbClr val="374151"/>
                </a:solidFill>
                <a:effectLst/>
                <a:latin typeface="Söhne"/>
              </a:rPr>
              <a:t>The "Bearing" leadership trait from the US Marine Corps involves projecting confidence, composure, and a professional demeanor. Applying this trait to leading a software development team involves maintaining a strong and composed presence, demonstrating professionalism, and effectively managing emotions in various situations. Here's how you can apply the "Bearing" trait to lead a software development team effectively:</a:t>
            </a:r>
          </a:p>
        </p:txBody>
      </p:sp>
      <p:sp>
        <p:nvSpPr>
          <p:cNvPr id="4" name="Slide Number Placeholder 3"/>
          <p:cNvSpPr>
            <a:spLocks noGrp="1"/>
          </p:cNvSpPr>
          <p:nvPr>
            <p:ph type="sldNum" sz="quarter" idx="5"/>
          </p:nvPr>
        </p:nvSpPr>
        <p:spPr/>
        <p:txBody>
          <a:bodyPr/>
          <a:lstStyle/>
          <a:p>
            <a:fld id="{0A2711C2-4439-4566-A9D4-7493717EF34B}" type="slidenum">
              <a:rPr lang="en-US" smtClean="0"/>
              <a:t>116</a:t>
            </a:fld>
            <a:endParaRPr lang="en-US"/>
          </a:p>
        </p:txBody>
      </p:sp>
    </p:spTree>
    <p:extLst>
      <p:ext uri="{BB962C8B-B14F-4D97-AF65-F5344CB8AC3E}">
        <p14:creationId xmlns:p14="http://schemas.microsoft.com/office/powerpoint/2010/main" val="37600843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Confident Presence</a:t>
            </a:r>
            <a:r>
              <a:rPr lang="en-US" b="0" i="0" dirty="0">
                <a:solidFill>
                  <a:srgbClr val="374151"/>
                </a:solidFill>
                <a:effectLst/>
                <a:latin typeface="Söhne"/>
              </a:rPr>
              <a:t>: Project confidence in your decisions and actions. Your demeanor can inspire trust and create a sense of stability within the team.</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117</a:t>
            </a:fld>
            <a:endParaRPr lang="en-US"/>
          </a:p>
        </p:txBody>
      </p:sp>
    </p:spTree>
    <p:extLst>
      <p:ext uri="{BB962C8B-B14F-4D97-AF65-F5344CB8AC3E}">
        <p14:creationId xmlns:p14="http://schemas.microsoft.com/office/powerpoint/2010/main" val="387936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a:solidFill>
                  <a:schemeClr val="bg1"/>
                </a:solidFill>
              </a:rPr>
              <a:t>Good Judgement</a:t>
            </a:r>
            <a:r>
              <a:rPr lang="en-US" sz="1200" dirty="0">
                <a:solidFill>
                  <a:schemeClr val="bg1"/>
                </a:solidFill>
              </a:rPr>
              <a:t> – Do not make rash decisions.  Handle problems with a common sense attitude</a:t>
            </a:r>
          </a:p>
          <a:p>
            <a:pPr algn="l"/>
            <a:endParaRPr lang="en-US" sz="1200" dirty="0">
              <a:solidFill>
                <a:schemeClr val="bg1"/>
              </a:solidFill>
            </a:endParaRPr>
          </a:p>
          <a:p>
            <a:pPr algn="l"/>
            <a:r>
              <a:rPr lang="en-US" b="0" i="0" dirty="0">
                <a:solidFill>
                  <a:srgbClr val="374151"/>
                </a:solidFill>
                <a:effectLst/>
                <a:latin typeface="Söhne"/>
              </a:rPr>
              <a:t>The "Judgment" leadership trait from the US Marine Corps focuses on making informed and sound decisions, even in challenging and uncertain situations. Applying this trait to leading a software development team involves making thoughtful and strategic choices to guide the team towards success. Here's how you can apply the "Judgment" trait to lead a software development team effectively: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19</a:t>
            </a:fld>
            <a:endParaRPr lang="en-US"/>
          </a:p>
        </p:txBody>
      </p:sp>
    </p:spTree>
    <p:extLst>
      <p:ext uri="{BB962C8B-B14F-4D97-AF65-F5344CB8AC3E}">
        <p14:creationId xmlns:p14="http://schemas.microsoft.com/office/powerpoint/2010/main" val="32129311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Professionalism</a:t>
            </a:r>
            <a:r>
              <a:rPr lang="en-US" b="0" i="0" dirty="0">
                <a:solidFill>
                  <a:srgbClr val="374151"/>
                </a:solidFill>
                <a:effectLst/>
                <a:latin typeface="Söhne"/>
              </a:rPr>
              <a:t>: Set high standards for professionalism in both your behavior and your team's conduct. Uphold a respectful and ethical work environment.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118</a:t>
            </a:fld>
            <a:endParaRPr lang="en-US"/>
          </a:p>
        </p:txBody>
      </p:sp>
    </p:spTree>
    <p:extLst>
      <p:ext uri="{BB962C8B-B14F-4D97-AF65-F5344CB8AC3E}">
        <p14:creationId xmlns:p14="http://schemas.microsoft.com/office/powerpoint/2010/main" val="21580115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Calm under Pressure</a:t>
            </a:r>
            <a:r>
              <a:rPr lang="en-US" b="0" i="0" dirty="0">
                <a:solidFill>
                  <a:srgbClr val="374151"/>
                </a:solidFill>
                <a:effectLst/>
                <a:latin typeface="Söhne"/>
              </a:rPr>
              <a:t>: Maintain composure, especially during challenging situations or tight deadlines. Your ability to stay calm can positively influence the team's response.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119</a:t>
            </a:fld>
            <a:endParaRPr lang="en-US"/>
          </a:p>
        </p:txBody>
      </p:sp>
    </p:spTree>
    <p:extLst>
      <p:ext uri="{BB962C8B-B14F-4D97-AF65-F5344CB8AC3E}">
        <p14:creationId xmlns:p14="http://schemas.microsoft.com/office/powerpoint/2010/main" val="17370731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Söhne"/>
              </a:rPr>
              <a:t>Effective Communication</a:t>
            </a:r>
            <a:r>
              <a:rPr lang="en-US" b="0" i="0" dirty="0">
                <a:solidFill>
                  <a:srgbClr val="374151"/>
                </a:solidFill>
                <a:effectLst/>
                <a:latin typeface="Söhne"/>
              </a:rPr>
              <a:t>: Communicate clearly and effectively, especially when conveying complex information or addressing sensitive topics. Your communication style sets the tone for the team's interactions.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120</a:t>
            </a:fld>
            <a:endParaRPr lang="en-US"/>
          </a:p>
        </p:txBody>
      </p:sp>
    </p:spTree>
    <p:extLst>
      <p:ext uri="{BB962C8B-B14F-4D97-AF65-F5344CB8AC3E}">
        <p14:creationId xmlns:p14="http://schemas.microsoft.com/office/powerpoint/2010/main" val="13028626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Decisiveness</a:t>
            </a:r>
            <a:r>
              <a:rPr lang="en-US" b="0" i="0" dirty="0">
                <a:solidFill>
                  <a:srgbClr val="374151"/>
                </a:solidFill>
                <a:effectLst/>
                <a:latin typeface="Söhne"/>
              </a:rPr>
              <a:t>: Make decisions confidently, even in uncertain circumstances. Your decisiveness can provide clarity and direction for the team.</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121</a:t>
            </a:fld>
            <a:endParaRPr lang="en-US"/>
          </a:p>
        </p:txBody>
      </p:sp>
    </p:spTree>
    <p:extLst>
      <p:ext uri="{BB962C8B-B14F-4D97-AF65-F5344CB8AC3E}">
        <p14:creationId xmlns:p14="http://schemas.microsoft.com/office/powerpoint/2010/main" val="27923935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Poise in Conflict</a:t>
            </a:r>
            <a:r>
              <a:rPr lang="en-US" b="0" i="0" dirty="0">
                <a:solidFill>
                  <a:srgbClr val="374151"/>
                </a:solidFill>
                <a:effectLst/>
                <a:latin typeface="Söhne"/>
              </a:rPr>
              <a:t>: Handle conflicts and disagreements with poise and professionalism. Encourage productive discussions while preventing situations from escalating.</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122</a:t>
            </a:fld>
            <a:endParaRPr lang="en-US"/>
          </a:p>
        </p:txBody>
      </p:sp>
    </p:spTree>
    <p:extLst>
      <p:ext uri="{BB962C8B-B14F-4D97-AF65-F5344CB8AC3E}">
        <p14:creationId xmlns:p14="http://schemas.microsoft.com/office/powerpoint/2010/main" val="23189051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Empathy and Understanding</a:t>
            </a:r>
            <a:r>
              <a:rPr lang="en-US" b="0" i="0" dirty="0">
                <a:solidFill>
                  <a:srgbClr val="374151"/>
                </a:solidFill>
                <a:effectLst/>
                <a:latin typeface="Söhne"/>
              </a:rPr>
              <a:t>: Show empathy and understanding towards team members' concerns, emotions, and challenges. Your balanced approach can foster a supportive atmosphere.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123</a:t>
            </a:fld>
            <a:endParaRPr lang="en-US"/>
          </a:p>
        </p:txBody>
      </p:sp>
    </p:spTree>
    <p:extLst>
      <p:ext uri="{BB962C8B-B14F-4D97-AF65-F5344CB8AC3E}">
        <p14:creationId xmlns:p14="http://schemas.microsoft.com/office/powerpoint/2010/main" val="356145360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Modeling Behavior</a:t>
            </a:r>
            <a:r>
              <a:rPr lang="en-US" b="0" i="0" dirty="0">
                <a:solidFill>
                  <a:srgbClr val="374151"/>
                </a:solidFill>
                <a:effectLst/>
                <a:latin typeface="Söhne"/>
              </a:rPr>
              <a:t>: Set an example for the team by demonstrating the behavior, work ethic, and attitude you expect from them. Lead by showing, not just telling.</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124</a:t>
            </a:fld>
            <a:endParaRPr lang="en-US"/>
          </a:p>
        </p:txBody>
      </p:sp>
    </p:spTree>
    <p:extLst>
      <p:ext uri="{BB962C8B-B14F-4D97-AF65-F5344CB8AC3E}">
        <p14:creationId xmlns:p14="http://schemas.microsoft.com/office/powerpoint/2010/main" val="24686761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Grace under Criticism</a:t>
            </a:r>
            <a:r>
              <a:rPr lang="en-US" b="0" i="0" dirty="0">
                <a:solidFill>
                  <a:srgbClr val="374151"/>
                </a:solidFill>
                <a:effectLst/>
                <a:latin typeface="Söhne"/>
              </a:rPr>
              <a:t>: Receive feedback and criticism with grace and an open mind. Your ability to accept constructive input sets a positive tone for feedback exchanges.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125</a:t>
            </a:fld>
            <a:endParaRPr lang="en-US"/>
          </a:p>
        </p:txBody>
      </p:sp>
    </p:spTree>
    <p:extLst>
      <p:ext uri="{BB962C8B-B14F-4D97-AF65-F5344CB8AC3E}">
        <p14:creationId xmlns:p14="http://schemas.microsoft.com/office/powerpoint/2010/main" val="23684776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Professional Development</a:t>
            </a:r>
            <a:r>
              <a:rPr lang="en-US" b="0" i="0" dirty="0">
                <a:solidFill>
                  <a:srgbClr val="374151"/>
                </a:solidFill>
                <a:effectLst/>
                <a:latin typeface="Söhne"/>
              </a:rPr>
              <a:t>: Invest in your own professional development to enhance your knowledge and skills. This commitment sets an example for continuous growth.</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126</a:t>
            </a:fld>
            <a:endParaRPr lang="en-US"/>
          </a:p>
        </p:txBody>
      </p:sp>
    </p:spTree>
    <p:extLst>
      <p:ext uri="{BB962C8B-B14F-4D97-AF65-F5344CB8AC3E}">
        <p14:creationId xmlns:p14="http://schemas.microsoft.com/office/powerpoint/2010/main" val="135028041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Handling Ambiguity</a:t>
            </a:r>
            <a:r>
              <a:rPr lang="en-US" b="0" i="0" dirty="0">
                <a:solidFill>
                  <a:srgbClr val="374151"/>
                </a:solidFill>
                <a:effectLst/>
                <a:latin typeface="Söhne"/>
              </a:rPr>
              <a:t>: Deal with ambiguity and uncertainty with a composed and adaptable attitude. Your ability to navigate through uncertain situations can reassure the team.</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127</a:t>
            </a:fld>
            <a:endParaRPr lang="en-US"/>
          </a:p>
        </p:txBody>
      </p:sp>
    </p:spTree>
    <p:extLst>
      <p:ext uri="{BB962C8B-B14F-4D97-AF65-F5344CB8AC3E}">
        <p14:creationId xmlns:p14="http://schemas.microsoft.com/office/powerpoint/2010/main" val="2465782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Gather Information</a:t>
            </a:r>
            <a:r>
              <a:rPr lang="en-US" b="0" i="0" dirty="0">
                <a:solidFill>
                  <a:srgbClr val="374151"/>
                </a:solidFill>
                <a:effectLst/>
                <a:latin typeface="Söhne"/>
              </a:rPr>
              <a:t>: Before making decisions, gather all relevant information about the project, the team's capabilities, the technology landscape, and potential challenges. Understand the context to make informed choices.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20</a:t>
            </a:fld>
            <a:endParaRPr lang="en-US"/>
          </a:p>
        </p:txBody>
      </p:sp>
    </p:spTree>
    <p:extLst>
      <p:ext uri="{BB962C8B-B14F-4D97-AF65-F5344CB8AC3E}">
        <p14:creationId xmlns:p14="http://schemas.microsoft.com/office/powerpoint/2010/main" val="17773405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By embodying the "Bearing" trait, you can create a work environment characterized by professionalism, composure, and a sense of security. Your confident and composed leadership style can positively impact the software development team's morale, performance, and overall effectiveness.</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128</a:t>
            </a:fld>
            <a:endParaRPr lang="en-US"/>
          </a:p>
        </p:txBody>
      </p:sp>
    </p:spTree>
    <p:extLst>
      <p:ext uri="{BB962C8B-B14F-4D97-AF65-F5344CB8AC3E}">
        <p14:creationId xmlns:p14="http://schemas.microsoft.com/office/powerpoint/2010/main" val="25107958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Considerate</a:t>
            </a:r>
            <a:r>
              <a:rPr lang="en-US" sz="1200" dirty="0">
                <a:solidFill>
                  <a:schemeClr val="bg1"/>
                </a:solidFill>
              </a:rPr>
              <a:t> – You give credit to those who deserve it and avoid using your authority for personal gain at the expense of others.</a:t>
            </a:r>
          </a:p>
          <a:p>
            <a:endParaRPr lang="en-US" dirty="0"/>
          </a:p>
          <a:p>
            <a:pPr algn="l"/>
            <a:r>
              <a:rPr lang="en-US" b="0" i="0" dirty="0">
                <a:solidFill>
                  <a:srgbClr val="374151"/>
                </a:solidFill>
                <a:effectLst/>
                <a:latin typeface="Söhne"/>
              </a:rPr>
              <a:t>The "Unselfishness" leadership trait from the US Marine Corps involves putting the needs of the team and the mission ahead of personal desires. Applying this trait to leading a software development team involves prioritizing the well-being and growth of your team members, fostering collaboration, and focusing on the team's collective success. Here's how you can apply the "Unselfishness" trait to lead a software development team effectively:</a:t>
            </a:r>
          </a:p>
        </p:txBody>
      </p:sp>
      <p:sp>
        <p:nvSpPr>
          <p:cNvPr id="4" name="Slide Number Placeholder 3"/>
          <p:cNvSpPr>
            <a:spLocks noGrp="1"/>
          </p:cNvSpPr>
          <p:nvPr>
            <p:ph type="sldNum" sz="quarter" idx="5"/>
          </p:nvPr>
        </p:nvSpPr>
        <p:spPr/>
        <p:txBody>
          <a:bodyPr/>
          <a:lstStyle/>
          <a:p>
            <a:fld id="{0A2711C2-4439-4566-A9D4-7493717EF34B}" type="slidenum">
              <a:rPr lang="en-US" smtClean="0"/>
              <a:t>129</a:t>
            </a:fld>
            <a:endParaRPr lang="en-US"/>
          </a:p>
        </p:txBody>
      </p:sp>
    </p:spTree>
    <p:extLst>
      <p:ext uri="{BB962C8B-B14F-4D97-AF65-F5344CB8AC3E}">
        <p14:creationId xmlns:p14="http://schemas.microsoft.com/office/powerpoint/2010/main" val="35086934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Support Team Growth</a:t>
            </a:r>
            <a:r>
              <a:rPr lang="en-US" b="0" i="0" dirty="0">
                <a:solidFill>
                  <a:srgbClr val="374151"/>
                </a:solidFill>
                <a:effectLst/>
                <a:latin typeface="Söhne"/>
              </a:rPr>
              <a:t>: Invest in the professional development of your team members. Provide opportunities for learning, training, and skill enhancement to help them grow in their roles.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130</a:t>
            </a:fld>
            <a:endParaRPr lang="en-US"/>
          </a:p>
        </p:txBody>
      </p:sp>
    </p:spTree>
    <p:extLst>
      <p:ext uri="{BB962C8B-B14F-4D97-AF65-F5344CB8AC3E}">
        <p14:creationId xmlns:p14="http://schemas.microsoft.com/office/powerpoint/2010/main" val="147491761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Empowerment</a:t>
            </a:r>
            <a:r>
              <a:rPr lang="en-US" b="0" i="0" dirty="0">
                <a:solidFill>
                  <a:srgbClr val="374151"/>
                </a:solidFill>
                <a:effectLst/>
                <a:latin typeface="Söhne"/>
              </a:rPr>
              <a:t>: Delegate responsibilities and decision-making to team members, allowing them to take ownership of their work and contribute meaningfully to the team's success.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131</a:t>
            </a:fld>
            <a:endParaRPr lang="en-US"/>
          </a:p>
        </p:txBody>
      </p:sp>
    </p:spTree>
    <p:extLst>
      <p:ext uri="{BB962C8B-B14F-4D97-AF65-F5344CB8AC3E}">
        <p14:creationId xmlns:p14="http://schemas.microsoft.com/office/powerpoint/2010/main" val="35610499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Share Credit</a:t>
            </a:r>
            <a:r>
              <a:rPr lang="en-US" b="0" i="0" dirty="0">
                <a:solidFill>
                  <a:srgbClr val="374151"/>
                </a:solidFill>
                <a:effectLst/>
                <a:latin typeface="Söhne"/>
              </a:rPr>
              <a:t>: Acknowledge and give credit to your team members for their achievements and contributions. Highlight their individual and collective efforts.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132</a:t>
            </a:fld>
            <a:endParaRPr lang="en-US"/>
          </a:p>
        </p:txBody>
      </p:sp>
    </p:spTree>
    <p:extLst>
      <p:ext uri="{BB962C8B-B14F-4D97-AF65-F5344CB8AC3E}">
        <p14:creationId xmlns:p14="http://schemas.microsoft.com/office/powerpoint/2010/main" val="30566434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Open Collaboration</a:t>
            </a:r>
            <a:r>
              <a:rPr lang="en-US" b="0" i="0" dirty="0">
                <a:solidFill>
                  <a:srgbClr val="374151"/>
                </a:solidFill>
                <a:effectLst/>
                <a:latin typeface="Söhne"/>
              </a:rPr>
              <a:t>: Encourage a culture of open collaboration and knowledge sharing. Foster an environment where team members freely exchange ideas and support one another.</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133</a:t>
            </a:fld>
            <a:endParaRPr lang="en-US"/>
          </a:p>
        </p:txBody>
      </p:sp>
    </p:spTree>
    <p:extLst>
      <p:ext uri="{BB962C8B-B14F-4D97-AF65-F5344CB8AC3E}">
        <p14:creationId xmlns:p14="http://schemas.microsoft.com/office/powerpoint/2010/main" val="39766631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Söhne"/>
              </a:rPr>
              <a:t>Prioritize Team Needs</a:t>
            </a:r>
            <a:r>
              <a:rPr lang="en-US" b="0" i="0" dirty="0">
                <a:solidFill>
                  <a:srgbClr val="374151"/>
                </a:solidFill>
                <a:effectLst/>
                <a:latin typeface="Söhne"/>
              </a:rPr>
              <a:t>: Consider the needs of the team when making decisions. Strive for choices that benefit the team's well-being and long-term growth.</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134</a:t>
            </a:fld>
            <a:endParaRPr lang="en-US"/>
          </a:p>
        </p:txBody>
      </p:sp>
    </p:spTree>
    <p:extLst>
      <p:ext uri="{BB962C8B-B14F-4D97-AF65-F5344CB8AC3E}">
        <p14:creationId xmlns:p14="http://schemas.microsoft.com/office/powerpoint/2010/main" val="189584195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Selfless Service</a:t>
            </a:r>
            <a:r>
              <a:rPr lang="en-US" b="0" i="0" dirty="0">
                <a:solidFill>
                  <a:srgbClr val="374151"/>
                </a:solidFill>
                <a:effectLst/>
                <a:latin typeface="Söhne"/>
              </a:rPr>
              <a:t>: Lead by example by demonstrating a willingness to take on tasks that benefit the team, even if they fall outside your primary responsibilities.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135</a:t>
            </a:fld>
            <a:endParaRPr lang="en-US"/>
          </a:p>
        </p:txBody>
      </p:sp>
    </p:spTree>
    <p:extLst>
      <p:ext uri="{BB962C8B-B14F-4D97-AF65-F5344CB8AC3E}">
        <p14:creationId xmlns:p14="http://schemas.microsoft.com/office/powerpoint/2010/main" val="18986745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Team Goals Over Personal Goals</a:t>
            </a:r>
            <a:r>
              <a:rPr lang="en-US" b="0" i="0" dirty="0">
                <a:solidFill>
                  <a:srgbClr val="374151"/>
                </a:solidFill>
                <a:effectLst/>
                <a:latin typeface="Söhne"/>
              </a:rPr>
              <a:t>: Prioritize the team's goals and success over personal agendas. Make decisions that align with the collective mission rather than personal gain.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136</a:t>
            </a:fld>
            <a:endParaRPr lang="en-US"/>
          </a:p>
        </p:txBody>
      </p:sp>
    </p:spTree>
    <p:extLst>
      <p:ext uri="{BB962C8B-B14F-4D97-AF65-F5344CB8AC3E}">
        <p14:creationId xmlns:p14="http://schemas.microsoft.com/office/powerpoint/2010/main" val="37380333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Servant Leadership</a:t>
            </a:r>
            <a:r>
              <a:rPr lang="en-US" b="0" i="0" dirty="0">
                <a:solidFill>
                  <a:srgbClr val="374151"/>
                </a:solidFill>
                <a:effectLst/>
                <a:latin typeface="Söhne"/>
              </a:rPr>
              <a:t>: Embrace a servant leadership approach, where your focus is on serving the needs of the team and helping them achieve their objectives.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137</a:t>
            </a:fld>
            <a:endParaRPr lang="en-US"/>
          </a:p>
        </p:txBody>
      </p:sp>
    </p:spTree>
    <p:extLst>
      <p:ext uri="{BB962C8B-B14F-4D97-AF65-F5344CB8AC3E}">
        <p14:creationId xmlns:p14="http://schemas.microsoft.com/office/powerpoint/2010/main" val="771308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Analyze Options</a:t>
            </a:r>
            <a:r>
              <a:rPr lang="en-US" b="0" i="0" dirty="0">
                <a:solidFill>
                  <a:srgbClr val="374151"/>
                </a:solidFill>
                <a:effectLst/>
                <a:latin typeface="Söhne"/>
              </a:rPr>
              <a:t>: Consider multiple solutions or approaches to a problem. Evaluate the pros and cons of each option, taking into account technical feasibility, resource availability, and potential impact on the project.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21</a:t>
            </a:fld>
            <a:endParaRPr lang="en-US"/>
          </a:p>
        </p:txBody>
      </p:sp>
    </p:spTree>
    <p:extLst>
      <p:ext uri="{BB962C8B-B14F-4D97-AF65-F5344CB8AC3E}">
        <p14:creationId xmlns:p14="http://schemas.microsoft.com/office/powerpoint/2010/main" val="293192529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Embrace Diverse Perspectives</a:t>
            </a:r>
            <a:r>
              <a:rPr lang="en-US" b="0" i="0" dirty="0">
                <a:solidFill>
                  <a:srgbClr val="374151"/>
                </a:solidFill>
                <a:effectLst/>
                <a:latin typeface="Söhne"/>
              </a:rPr>
              <a:t>: Encourage team members to share their unique viewpoints and perspectives. Embrace diversity of thought and experience to drive innovation.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138</a:t>
            </a:fld>
            <a:endParaRPr lang="en-US"/>
          </a:p>
        </p:txBody>
      </p:sp>
    </p:spTree>
    <p:extLst>
      <p:ext uri="{BB962C8B-B14F-4D97-AF65-F5344CB8AC3E}">
        <p14:creationId xmlns:p14="http://schemas.microsoft.com/office/powerpoint/2010/main" val="21000945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Conflict Resolution</a:t>
            </a:r>
            <a:r>
              <a:rPr lang="en-US" b="0" i="0" dirty="0">
                <a:solidFill>
                  <a:srgbClr val="374151"/>
                </a:solidFill>
                <a:effectLst/>
                <a:latin typeface="Söhne"/>
              </a:rPr>
              <a:t>: Handle conflicts and disagreements with the team's best interests in mind. Seek resolutions that promote unity and collaboration.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139</a:t>
            </a:fld>
            <a:endParaRPr lang="en-US"/>
          </a:p>
        </p:txBody>
      </p:sp>
    </p:spTree>
    <p:extLst>
      <p:ext uri="{BB962C8B-B14F-4D97-AF65-F5344CB8AC3E}">
        <p14:creationId xmlns:p14="http://schemas.microsoft.com/office/powerpoint/2010/main" val="32674763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Promote a Positive Culture</a:t>
            </a:r>
            <a:r>
              <a:rPr lang="en-US" b="0" i="0" dirty="0">
                <a:solidFill>
                  <a:srgbClr val="374151"/>
                </a:solidFill>
                <a:effectLst/>
                <a:latin typeface="Söhne"/>
              </a:rPr>
              <a:t>: Foster a positive and inclusive work culture where team members feel valued and supported, enabling them to contribute their best.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140</a:t>
            </a:fld>
            <a:endParaRPr lang="en-US"/>
          </a:p>
        </p:txBody>
      </p:sp>
    </p:spTree>
    <p:extLst>
      <p:ext uri="{BB962C8B-B14F-4D97-AF65-F5344CB8AC3E}">
        <p14:creationId xmlns:p14="http://schemas.microsoft.com/office/powerpoint/2010/main" val="23944034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Balancing Workload</a:t>
            </a:r>
            <a:r>
              <a:rPr lang="en-US" b="0" i="0" dirty="0">
                <a:solidFill>
                  <a:srgbClr val="374151"/>
                </a:solidFill>
                <a:effectLst/>
                <a:latin typeface="Söhne"/>
              </a:rPr>
              <a:t>: Distribute tasks and responsibilities fairly, taking into account each team member's strengths, workload capacity, and growth goals.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141</a:t>
            </a:fld>
            <a:endParaRPr lang="en-US"/>
          </a:p>
        </p:txBody>
      </p:sp>
    </p:spTree>
    <p:extLst>
      <p:ext uri="{BB962C8B-B14F-4D97-AF65-F5344CB8AC3E}">
        <p14:creationId xmlns:p14="http://schemas.microsoft.com/office/powerpoint/2010/main" val="26901835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By embodying the "Unselfishness" trait, you can create a collaborative and supportive environment within your software development team. Putting the team's needs first, prioritizing their growth, and promoting a sense of collective achievement can lead to higher morale, increased engagement, and ultimately, greater success for the entire team.</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142</a:t>
            </a:fld>
            <a:endParaRPr lang="en-US"/>
          </a:p>
        </p:txBody>
      </p:sp>
    </p:spTree>
    <p:extLst>
      <p:ext uri="{BB962C8B-B14F-4D97-AF65-F5344CB8AC3E}">
        <p14:creationId xmlns:p14="http://schemas.microsoft.com/office/powerpoint/2010/main" val="14966118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Remain calm while facing fear</a:t>
            </a:r>
            <a:r>
              <a:rPr lang="en-US" sz="1200" dirty="0">
                <a:solidFill>
                  <a:schemeClr val="bg1"/>
                </a:solidFill>
              </a:rPr>
              <a:t> – Practice self-discipline and calmness.  Force yourself to control your reaction to fear.</a:t>
            </a:r>
          </a:p>
          <a:p>
            <a:endParaRPr lang="en-US" dirty="0"/>
          </a:p>
          <a:p>
            <a:pPr algn="l"/>
            <a:r>
              <a:rPr lang="en-US" b="0" i="0" dirty="0">
                <a:solidFill>
                  <a:srgbClr val="374151"/>
                </a:solidFill>
                <a:effectLst/>
                <a:latin typeface="Söhne"/>
              </a:rPr>
              <a:t>The "Courage" leadership trait from the US Marine Corps involves facing challenges and making tough decisions even in the face of adversity. Applying this trait to leading a software development team involves demonstrating resilience, taking calculated risks, and standing up for what is right. Here's how you can apply the "Courage" trait to lead a software development team effectively: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143</a:t>
            </a:fld>
            <a:endParaRPr lang="en-US"/>
          </a:p>
        </p:txBody>
      </p:sp>
    </p:spTree>
    <p:extLst>
      <p:ext uri="{BB962C8B-B14F-4D97-AF65-F5344CB8AC3E}">
        <p14:creationId xmlns:p14="http://schemas.microsoft.com/office/powerpoint/2010/main" val="301784846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Embrace Innovation</a:t>
            </a:r>
            <a:r>
              <a:rPr lang="en-US" b="0" i="0" dirty="0">
                <a:solidFill>
                  <a:srgbClr val="374151"/>
                </a:solidFill>
                <a:effectLst/>
                <a:latin typeface="Söhne"/>
              </a:rPr>
              <a:t>: Encourage your team to explore innovative ideas and technologies. Embrace the uncertainty that comes with trying new approaches to software development.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144</a:t>
            </a:fld>
            <a:endParaRPr lang="en-US"/>
          </a:p>
        </p:txBody>
      </p:sp>
    </p:spTree>
    <p:extLst>
      <p:ext uri="{BB962C8B-B14F-4D97-AF65-F5344CB8AC3E}">
        <p14:creationId xmlns:p14="http://schemas.microsoft.com/office/powerpoint/2010/main" val="10868255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Risk Management</a:t>
            </a:r>
            <a:r>
              <a:rPr lang="en-US" b="0" i="0" dirty="0">
                <a:solidFill>
                  <a:srgbClr val="374151"/>
                </a:solidFill>
                <a:effectLst/>
                <a:latin typeface="Söhne"/>
              </a:rPr>
              <a:t>: Analyze risks associated with project decisions, but don't shy away from necessary risks that can lead to greater rewards. Make informed decisions that balance potential benefits and drawbacks.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145</a:t>
            </a:fld>
            <a:endParaRPr lang="en-US"/>
          </a:p>
        </p:txBody>
      </p:sp>
    </p:spTree>
    <p:extLst>
      <p:ext uri="{BB962C8B-B14F-4D97-AF65-F5344CB8AC3E}">
        <p14:creationId xmlns:p14="http://schemas.microsoft.com/office/powerpoint/2010/main" val="17244077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Stand Up for Values</a:t>
            </a:r>
            <a:r>
              <a:rPr lang="en-US" b="0" i="0" dirty="0">
                <a:solidFill>
                  <a:srgbClr val="374151"/>
                </a:solidFill>
                <a:effectLst/>
                <a:latin typeface="Söhne"/>
              </a:rPr>
              <a:t>: Uphold ethical standards and ensure that the software being developed aligns with ethical guidelines. Be willing to challenge decisions that compromise your team's integrity.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146</a:t>
            </a:fld>
            <a:endParaRPr lang="en-US"/>
          </a:p>
        </p:txBody>
      </p:sp>
    </p:spTree>
    <p:extLst>
      <p:ext uri="{BB962C8B-B14F-4D97-AF65-F5344CB8AC3E}">
        <p14:creationId xmlns:p14="http://schemas.microsoft.com/office/powerpoint/2010/main" val="134010421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Difficult Conversations</a:t>
            </a:r>
            <a:r>
              <a:rPr lang="en-US" b="0" i="0" dirty="0">
                <a:solidFill>
                  <a:srgbClr val="374151"/>
                </a:solidFill>
                <a:effectLst/>
                <a:latin typeface="Söhne"/>
              </a:rPr>
              <a:t>: Address conflicts, performance issues, and sensitive topics with courage and professionalism. Approach difficult conversations in a constructive and empathetic manner.</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147</a:t>
            </a:fld>
            <a:endParaRPr lang="en-US"/>
          </a:p>
        </p:txBody>
      </p:sp>
    </p:spTree>
    <p:extLst>
      <p:ext uri="{BB962C8B-B14F-4D97-AF65-F5344CB8AC3E}">
        <p14:creationId xmlns:p14="http://schemas.microsoft.com/office/powerpoint/2010/main" val="1925272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Risk Assessment</a:t>
            </a:r>
            <a:r>
              <a:rPr lang="en-US" b="0" i="0" dirty="0">
                <a:solidFill>
                  <a:srgbClr val="374151"/>
                </a:solidFill>
                <a:effectLst/>
                <a:latin typeface="Söhne"/>
              </a:rPr>
              <a:t>: Identify potential risks and uncertainties associated with different decisions. Assess the potential consequences and likelihood of each risk and devise strategies to mitigate them.</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22</a:t>
            </a:fld>
            <a:endParaRPr lang="en-US"/>
          </a:p>
        </p:txBody>
      </p:sp>
    </p:spTree>
    <p:extLst>
      <p:ext uri="{BB962C8B-B14F-4D97-AF65-F5344CB8AC3E}">
        <p14:creationId xmlns:p14="http://schemas.microsoft.com/office/powerpoint/2010/main" val="254236394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Adaptability</a:t>
            </a:r>
            <a:r>
              <a:rPr lang="en-US" b="0" i="0" dirty="0">
                <a:solidFill>
                  <a:srgbClr val="374151"/>
                </a:solidFill>
                <a:effectLst/>
                <a:latin typeface="Söhne"/>
              </a:rPr>
              <a:t>: Be open to change and willing to adapt your strategies as circumstances evolve. Display the courage to pivot when necessary to achieve better results.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148</a:t>
            </a:fld>
            <a:endParaRPr lang="en-US"/>
          </a:p>
        </p:txBody>
      </p:sp>
    </p:spTree>
    <p:extLst>
      <p:ext uri="{BB962C8B-B14F-4D97-AF65-F5344CB8AC3E}">
        <p14:creationId xmlns:p14="http://schemas.microsoft.com/office/powerpoint/2010/main" val="328013803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Champion New Ideas</a:t>
            </a:r>
            <a:r>
              <a:rPr lang="en-US" b="0" i="0" dirty="0">
                <a:solidFill>
                  <a:srgbClr val="374151"/>
                </a:solidFill>
                <a:effectLst/>
                <a:latin typeface="Söhne"/>
              </a:rPr>
              <a:t>: Advocate for your team's ideas and proposals, even if they challenge the status quo. Stand up for initiatives that have the potential to drive positive change.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149</a:t>
            </a:fld>
            <a:endParaRPr lang="en-US"/>
          </a:p>
        </p:txBody>
      </p:sp>
    </p:spTree>
    <p:extLst>
      <p:ext uri="{BB962C8B-B14F-4D97-AF65-F5344CB8AC3E}">
        <p14:creationId xmlns:p14="http://schemas.microsoft.com/office/powerpoint/2010/main" val="25871571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Accountability</a:t>
            </a:r>
            <a:r>
              <a:rPr lang="en-US" b="0" i="0" dirty="0">
                <a:solidFill>
                  <a:srgbClr val="374151"/>
                </a:solidFill>
                <a:effectLst/>
                <a:latin typeface="Söhne"/>
              </a:rPr>
              <a:t>: Take responsibility for both successes and failures. Acknowledge your role in decision-making and outcomes, showing that you're willing to learn from experiences.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150</a:t>
            </a:fld>
            <a:endParaRPr lang="en-US"/>
          </a:p>
        </p:txBody>
      </p:sp>
    </p:spTree>
    <p:extLst>
      <p:ext uri="{BB962C8B-B14F-4D97-AF65-F5344CB8AC3E}">
        <p14:creationId xmlns:p14="http://schemas.microsoft.com/office/powerpoint/2010/main" val="20106036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Speak Up</a:t>
            </a:r>
            <a:r>
              <a:rPr lang="en-US" b="0" i="0" dirty="0">
                <a:solidFill>
                  <a:srgbClr val="374151"/>
                </a:solidFill>
                <a:effectLst/>
                <a:latin typeface="Söhne"/>
              </a:rPr>
              <a:t>: Be willing to voice your opinions and concerns, even if they go against popular viewpoints. Constructively express your thoughts to contribute to meaningful discussions.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151</a:t>
            </a:fld>
            <a:endParaRPr lang="en-US"/>
          </a:p>
        </p:txBody>
      </p:sp>
    </p:spTree>
    <p:extLst>
      <p:ext uri="{BB962C8B-B14F-4D97-AF65-F5344CB8AC3E}">
        <p14:creationId xmlns:p14="http://schemas.microsoft.com/office/powerpoint/2010/main" val="39736147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Moral Courage</a:t>
            </a:r>
            <a:r>
              <a:rPr lang="en-US" b="0" i="0" dirty="0">
                <a:solidFill>
                  <a:srgbClr val="374151"/>
                </a:solidFill>
                <a:effectLst/>
                <a:latin typeface="Söhne"/>
              </a:rPr>
              <a:t>: Stand up for what is right, even when it's difficult or unpopular. Advocate for fairness, diversity, inclusion, and ethical behavior within your team.</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152</a:t>
            </a:fld>
            <a:endParaRPr lang="en-US"/>
          </a:p>
        </p:txBody>
      </p:sp>
    </p:spTree>
    <p:extLst>
      <p:ext uri="{BB962C8B-B14F-4D97-AF65-F5344CB8AC3E}">
        <p14:creationId xmlns:p14="http://schemas.microsoft.com/office/powerpoint/2010/main" val="88051942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Balancing Stakeholder Interests</a:t>
            </a:r>
            <a:r>
              <a:rPr lang="en-US" b="0" i="0" dirty="0">
                <a:solidFill>
                  <a:srgbClr val="374151"/>
                </a:solidFill>
                <a:effectLst/>
                <a:latin typeface="Söhne"/>
              </a:rPr>
              <a:t>: Navigate competing interests from stakeholders while making decisions that prioritize the long-term success of the project and the well-being of your team.</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153</a:t>
            </a:fld>
            <a:endParaRPr lang="en-US"/>
          </a:p>
        </p:txBody>
      </p:sp>
    </p:spTree>
    <p:extLst>
      <p:ext uri="{BB962C8B-B14F-4D97-AF65-F5344CB8AC3E}">
        <p14:creationId xmlns:p14="http://schemas.microsoft.com/office/powerpoint/2010/main" val="382575473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Resilience</a:t>
            </a:r>
            <a:r>
              <a:rPr lang="en-US" b="0" i="0" dirty="0">
                <a:solidFill>
                  <a:srgbClr val="374151"/>
                </a:solidFill>
                <a:effectLst/>
                <a:latin typeface="Söhne"/>
              </a:rPr>
              <a:t>: Stay strong and composed in the face of setbacks, failures, or challenges. Show your team that setbacks are opportunities for growth and learning.</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154</a:t>
            </a:fld>
            <a:endParaRPr lang="en-US"/>
          </a:p>
        </p:txBody>
      </p:sp>
    </p:spTree>
    <p:extLst>
      <p:ext uri="{BB962C8B-B14F-4D97-AF65-F5344CB8AC3E}">
        <p14:creationId xmlns:p14="http://schemas.microsoft.com/office/powerpoint/2010/main" val="185206567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Inclusive Leadership</a:t>
            </a:r>
            <a:r>
              <a:rPr lang="en-US" b="0" i="0" dirty="0">
                <a:solidFill>
                  <a:srgbClr val="374151"/>
                </a:solidFill>
                <a:effectLst/>
                <a:latin typeface="Söhne"/>
              </a:rPr>
              <a:t>: Have the courage to actively seek out diverse perspectives and create an inclusive environment that welcomes different voices.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155</a:t>
            </a:fld>
            <a:endParaRPr lang="en-US"/>
          </a:p>
        </p:txBody>
      </p:sp>
    </p:spTree>
    <p:extLst>
      <p:ext uri="{BB962C8B-B14F-4D97-AF65-F5344CB8AC3E}">
        <p14:creationId xmlns:p14="http://schemas.microsoft.com/office/powerpoint/2010/main" val="373266460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Transparency</a:t>
            </a:r>
            <a:r>
              <a:rPr lang="en-US" b="0" i="0" dirty="0">
                <a:solidFill>
                  <a:srgbClr val="374151"/>
                </a:solidFill>
                <a:effectLst/>
                <a:latin typeface="Söhne"/>
              </a:rPr>
              <a:t>: Communicate openly about project challenges, setbacks, and uncertainties. Your willingness to share difficult information fosters trust and transparency.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156</a:t>
            </a:fld>
            <a:endParaRPr lang="en-US"/>
          </a:p>
        </p:txBody>
      </p:sp>
    </p:spTree>
    <p:extLst>
      <p:ext uri="{BB962C8B-B14F-4D97-AF65-F5344CB8AC3E}">
        <p14:creationId xmlns:p14="http://schemas.microsoft.com/office/powerpoint/2010/main" val="382059887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Supporting Your Team</a:t>
            </a:r>
            <a:r>
              <a:rPr lang="en-US" b="0" i="0" dirty="0">
                <a:solidFill>
                  <a:srgbClr val="374151"/>
                </a:solidFill>
                <a:effectLst/>
                <a:latin typeface="Söhne"/>
              </a:rPr>
              <a:t>: Be an advocate for your team, providing them with the resources and support they need to overcome obstacles and achieve their goals.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157</a:t>
            </a:fld>
            <a:endParaRPr lang="en-US"/>
          </a:p>
        </p:txBody>
      </p:sp>
    </p:spTree>
    <p:extLst>
      <p:ext uri="{BB962C8B-B14F-4D97-AF65-F5344CB8AC3E}">
        <p14:creationId xmlns:p14="http://schemas.microsoft.com/office/powerpoint/2010/main" val="3907568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Involve the Team</a:t>
            </a:r>
            <a:r>
              <a:rPr lang="en-US" b="0" i="0" dirty="0">
                <a:solidFill>
                  <a:srgbClr val="374151"/>
                </a:solidFill>
                <a:effectLst/>
                <a:latin typeface="Söhne"/>
              </a:rPr>
              <a:t>: Seek input from your team members. They often possess valuable insights and diverse perspectives that can contribute to better decision-making. Encourage open discussions and brainstorming sessions.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23</a:t>
            </a:fld>
            <a:endParaRPr lang="en-US"/>
          </a:p>
        </p:txBody>
      </p:sp>
    </p:spTree>
    <p:extLst>
      <p:ext uri="{BB962C8B-B14F-4D97-AF65-F5344CB8AC3E}">
        <p14:creationId xmlns:p14="http://schemas.microsoft.com/office/powerpoint/2010/main" val="141183605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Lead with Conviction</a:t>
            </a:r>
            <a:r>
              <a:rPr lang="en-US" b="0" i="0" dirty="0">
                <a:solidFill>
                  <a:srgbClr val="374151"/>
                </a:solidFill>
                <a:effectLst/>
                <a:latin typeface="Söhne"/>
              </a:rPr>
              <a:t>: Lead your team with unwavering conviction in your decisions and strategies. Display confidence that inspires trust and commitment from your team members.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158</a:t>
            </a:fld>
            <a:endParaRPr lang="en-US"/>
          </a:p>
        </p:txBody>
      </p:sp>
    </p:spTree>
    <p:extLst>
      <p:ext uri="{BB962C8B-B14F-4D97-AF65-F5344CB8AC3E}">
        <p14:creationId xmlns:p14="http://schemas.microsoft.com/office/powerpoint/2010/main" val="428379872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By embodying the "Courage" trait, you can create a software development team that is willing to take calculated risks, face challenges head-on, and uphold ethical principles. Your courage will inspire your team to approach their work with determination, resilience, and a commitment to achieving excellence.</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159</a:t>
            </a:fld>
            <a:endParaRPr lang="en-US"/>
          </a:p>
        </p:txBody>
      </p:sp>
    </p:spTree>
    <p:extLst>
      <p:ext uri="{BB962C8B-B14F-4D97-AF65-F5344CB8AC3E}">
        <p14:creationId xmlns:p14="http://schemas.microsoft.com/office/powerpoint/2010/main" val="6580779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Knowledgeable</a:t>
            </a:r>
            <a:r>
              <a:rPr lang="en-US" sz="1200" dirty="0">
                <a:solidFill>
                  <a:schemeClr val="bg1"/>
                </a:solidFill>
              </a:rPr>
              <a:t> – Remain alert.  Listen, observe, and find out about things you don’t get.  Study and stay current!</a:t>
            </a:r>
          </a:p>
          <a:p>
            <a:endParaRPr lang="en-US" dirty="0"/>
          </a:p>
          <a:p>
            <a:pPr algn="l"/>
            <a:r>
              <a:rPr lang="en-US" b="0" i="0" dirty="0">
                <a:solidFill>
                  <a:srgbClr val="374151"/>
                </a:solidFill>
                <a:effectLst/>
                <a:latin typeface="Söhne"/>
              </a:rPr>
              <a:t>The "Knowledge" leadership trait from the US Marine Corps involves continuously seeking to improve one's expertise and sharing that knowledge with others. Applying this trait to leading a software development team involves staying updated on industry trends, sharing insights, fostering a learning culture, and guiding the team with your expertise. Here's how you can apply the "Knowledge" trait to lead a software development team effectively:</a:t>
            </a:r>
          </a:p>
        </p:txBody>
      </p:sp>
      <p:sp>
        <p:nvSpPr>
          <p:cNvPr id="4" name="Slide Number Placeholder 3"/>
          <p:cNvSpPr>
            <a:spLocks noGrp="1"/>
          </p:cNvSpPr>
          <p:nvPr>
            <p:ph type="sldNum" sz="quarter" idx="5"/>
          </p:nvPr>
        </p:nvSpPr>
        <p:spPr/>
        <p:txBody>
          <a:bodyPr/>
          <a:lstStyle/>
          <a:p>
            <a:fld id="{0A2711C2-4439-4566-A9D4-7493717EF34B}" type="slidenum">
              <a:rPr lang="en-US" smtClean="0"/>
              <a:t>160</a:t>
            </a:fld>
            <a:endParaRPr lang="en-US"/>
          </a:p>
        </p:txBody>
      </p:sp>
    </p:spTree>
    <p:extLst>
      <p:ext uri="{BB962C8B-B14F-4D97-AF65-F5344CB8AC3E}">
        <p14:creationId xmlns:p14="http://schemas.microsoft.com/office/powerpoint/2010/main" val="257062823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Continuous Learning</a:t>
            </a:r>
            <a:r>
              <a:rPr lang="en-US" b="0" i="0" dirty="0">
                <a:solidFill>
                  <a:srgbClr val="374151"/>
                </a:solidFill>
                <a:effectLst/>
                <a:latin typeface="Söhne"/>
              </a:rPr>
              <a:t>: Stay current with the latest trends, technologies, and best practices in software development. Dedicate time to learn and expand your knowledge.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161</a:t>
            </a:fld>
            <a:endParaRPr lang="en-US"/>
          </a:p>
        </p:txBody>
      </p:sp>
    </p:spTree>
    <p:extLst>
      <p:ext uri="{BB962C8B-B14F-4D97-AF65-F5344CB8AC3E}">
        <p14:creationId xmlns:p14="http://schemas.microsoft.com/office/powerpoint/2010/main" val="39685538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Industry Expertise</a:t>
            </a:r>
            <a:r>
              <a:rPr lang="en-US" b="0" i="0" dirty="0">
                <a:solidFill>
                  <a:srgbClr val="374151"/>
                </a:solidFill>
                <a:effectLst/>
                <a:latin typeface="Söhne"/>
              </a:rPr>
              <a:t>: Develop deep knowledge of your field, including programming languages, frameworks, methodologies, and emerging technologies.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162</a:t>
            </a:fld>
            <a:endParaRPr lang="en-US"/>
          </a:p>
        </p:txBody>
      </p:sp>
    </p:spTree>
    <p:extLst>
      <p:ext uri="{BB962C8B-B14F-4D97-AF65-F5344CB8AC3E}">
        <p14:creationId xmlns:p14="http://schemas.microsoft.com/office/powerpoint/2010/main" val="130735334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Share Insights</a:t>
            </a:r>
            <a:r>
              <a:rPr lang="en-US" b="0" i="0" dirty="0">
                <a:solidFill>
                  <a:srgbClr val="374151"/>
                </a:solidFill>
                <a:effectLst/>
                <a:latin typeface="Söhne"/>
              </a:rPr>
              <a:t>: Share your expertise and insights with your team. Offer guidance, answer questions, and provide valuable input based on your knowledge.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163</a:t>
            </a:fld>
            <a:endParaRPr lang="en-US"/>
          </a:p>
        </p:txBody>
      </p:sp>
    </p:spTree>
    <p:extLst>
      <p:ext uri="{BB962C8B-B14F-4D97-AF65-F5344CB8AC3E}">
        <p14:creationId xmlns:p14="http://schemas.microsoft.com/office/powerpoint/2010/main" val="146284322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Mentorship</a:t>
            </a:r>
            <a:r>
              <a:rPr lang="en-US" b="0" i="0" dirty="0">
                <a:solidFill>
                  <a:srgbClr val="374151"/>
                </a:solidFill>
                <a:effectLst/>
                <a:latin typeface="Söhne"/>
              </a:rPr>
              <a:t>: Act as a mentor to team members, providing guidance and support in their professional growth. Help them acquire new skills and knowledge.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164</a:t>
            </a:fld>
            <a:endParaRPr lang="en-US"/>
          </a:p>
        </p:txBody>
      </p:sp>
    </p:spTree>
    <p:extLst>
      <p:ext uri="{BB962C8B-B14F-4D97-AF65-F5344CB8AC3E}">
        <p14:creationId xmlns:p14="http://schemas.microsoft.com/office/powerpoint/2010/main" val="10067675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Learning Opportunities</a:t>
            </a:r>
            <a:r>
              <a:rPr lang="en-US" b="0" i="0" dirty="0">
                <a:solidFill>
                  <a:srgbClr val="374151"/>
                </a:solidFill>
                <a:effectLst/>
                <a:latin typeface="Söhne"/>
              </a:rPr>
              <a:t>: Encourage your team to engage in continuous learning. Provide resources, training, and opportunities for skill development.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165</a:t>
            </a:fld>
            <a:endParaRPr lang="en-US"/>
          </a:p>
        </p:txBody>
      </p:sp>
    </p:spTree>
    <p:extLst>
      <p:ext uri="{BB962C8B-B14F-4D97-AF65-F5344CB8AC3E}">
        <p14:creationId xmlns:p14="http://schemas.microsoft.com/office/powerpoint/2010/main" val="248560156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Innovation</a:t>
            </a:r>
            <a:r>
              <a:rPr lang="en-US" b="0" i="0" dirty="0">
                <a:solidFill>
                  <a:srgbClr val="374151"/>
                </a:solidFill>
                <a:effectLst/>
                <a:latin typeface="Söhne"/>
              </a:rPr>
              <a:t>: Apply your knowledge to drive innovation within the team. Identify opportunities for process improvement and new approaches to software development.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166</a:t>
            </a:fld>
            <a:endParaRPr lang="en-US"/>
          </a:p>
        </p:txBody>
      </p:sp>
    </p:spTree>
    <p:extLst>
      <p:ext uri="{BB962C8B-B14F-4D97-AF65-F5344CB8AC3E}">
        <p14:creationId xmlns:p14="http://schemas.microsoft.com/office/powerpoint/2010/main" val="145096485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Technical Leadership</a:t>
            </a:r>
            <a:r>
              <a:rPr lang="en-US" b="0" i="0" dirty="0">
                <a:solidFill>
                  <a:srgbClr val="374151"/>
                </a:solidFill>
                <a:effectLst/>
                <a:latin typeface="Söhne"/>
              </a:rPr>
              <a:t>: Lead by example with your technical skills. Show your team how to approach coding, testing, and debugging effectively.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167</a:t>
            </a:fld>
            <a:endParaRPr lang="en-US"/>
          </a:p>
        </p:txBody>
      </p:sp>
    </p:spTree>
    <p:extLst>
      <p:ext uri="{BB962C8B-B14F-4D97-AF65-F5344CB8AC3E}">
        <p14:creationId xmlns:p14="http://schemas.microsoft.com/office/powerpoint/2010/main" val="1804443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Balance Short-Term and Long-Term Goals</a:t>
            </a:r>
            <a:r>
              <a:rPr lang="en-US" b="0" i="0" dirty="0">
                <a:solidFill>
                  <a:srgbClr val="374151"/>
                </a:solidFill>
                <a:effectLst/>
                <a:latin typeface="Söhne"/>
              </a:rPr>
              <a:t>: Consider both immediate project needs and the long-term goals of the software development team. Ensure that decisions align with the overall strategy and vision.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24</a:t>
            </a:fld>
            <a:endParaRPr lang="en-US"/>
          </a:p>
        </p:txBody>
      </p:sp>
    </p:spTree>
    <p:extLst>
      <p:ext uri="{BB962C8B-B14F-4D97-AF65-F5344CB8AC3E}">
        <p14:creationId xmlns:p14="http://schemas.microsoft.com/office/powerpoint/2010/main" val="211189967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Söhne"/>
              </a:rPr>
              <a:t>Stay Informed</a:t>
            </a:r>
            <a:r>
              <a:rPr lang="en-US" b="0" i="0" dirty="0">
                <a:solidFill>
                  <a:srgbClr val="374151"/>
                </a:solidFill>
                <a:effectLst/>
                <a:latin typeface="Söhne"/>
              </a:rPr>
              <a:t>: Keep yourself informed about relevant news, updates, and advancements in software development. Share this information with your team to keep them updated.</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168</a:t>
            </a:fld>
            <a:endParaRPr lang="en-US"/>
          </a:p>
        </p:txBody>
      </p:sp>
    </p:spTree>
    <p:extLst>
      <p:ext uri="{BB962C8B-B14F-4D97-AF65-F5344CB8AC3E}">
        <p14:creationId xmlns:p14="http://schemas.microsoft.com/office/powerpoint/2010/main" val="369819864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Adaptation</a:t>
            </a:r>
            <a:r>
              <a:rPr lang="en-US" b="0" i="0" dirty="0">
                <a:solidFill>
                  <a:srgbClr val="374151"/>
                </a:solidFill>
                <a:effectLst/>
                <a:latin typeface="Söhne"/>
              </a:rPr>
              <a:t>: Apply your knowledge to adapt to changing circumstances. Help your team pivot when necessary, using your insights to guide strategic decisions.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169</a:t>
            </a:fld>
            <a:endParaRPr lang="en-US"/>
          </a:p>
        </p:txBody>
      </p:sp>
    </p:spTree>
    <p:extLst>
      <p:ext uri="{BB962C8B-B14F-4D97-AF65-F5344CB8AC3E}">
        <p14:creationId xmlns:p14="http://schemas.microsoft.com/office/powerpoint/2010/main" val="154478326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Feedback and Coaching</a:t>
            </a:r>
            <a:r>
              <a:rPr lang="en-US" b="0" i="0" dirty="0">
                <a:solidFill>
                  <a:srgbClr val="374151"/>
                </a:solidFill>
                <a:effectLst/>
                <a:latin typeface="Söhne"/>
              </a:rPr>
              <a:t>: Provide constructive feedback to help team members improve their technical skills. Coach them on best practices and offer suggestions for improvement.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170</a:t>
            </a:fld>
            <a:endParaRPr lang="en-US"/>
          </a:p>
        </p:txBody>
      </p:sp>
    </p:spTree>
    <p:extLst>
      <p:ext uri="{BB962C8B-B14F-4D97-AF65-F5344CB8AC3E}">
        <p14:creationId xmlns:p14="http://schemas.microsoft.com/office/powerpoint/2010/main" val="318410203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Contribute to Strategy</a:t>
            </a:r>
            <a:r>
              <a:rPr lang="en-US" b="0" i="0" dirty="0">
                <a:solidFill>
                  <a:srgbClr val="374151"/>
                </a:solidFill>
                <a:effectLst/>
                <a:latin typeface="Söhne"/>
              </a:rPr>
              <a:t>: Use your knowledge to contribute to the team's strategic planning. Your insights can help shape long-term objectives and directions.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171</a:t>
            </a:fld>
            <a:endParaRPr lang="en-US"/>
          </a:p>
        </p:txBody>
      </p:sp>
    </p:spTree>
    <p:extLst>
      <p:ext uri="{BB962C8B-B14F-4D97-AF65-F5344CB8AC3E}">
        <p14:creationId xmlns:p14="http://schemas.microsoft.com/office/powerpoint/2010/main" val="21196914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Collaboration</a:t>
            </a:r>
            <a:r>
              <a:rPr lang="en-US" b="0" i="0" dirty="0">
                <a:solidFill>
                  <a:srgbClr val="374151"/>
                </a:solidFill>
                <a:effectLst/>
                <a:latin typeface="Söhne"/>
              </a:rPr>
              <a:t>: Collaborate with team members on technical discussions and decisions. Encourage brainstorming and the sharing of ideas to enhance problem-solving.</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172</a:t>
            </a:fld>
            <a:endParaRPr lang="en-US"/>
          </a:p>
        </p:txBody>
      </p:sp>
    </p:spTree>
    <p:extLst>
      <p:ext uri="{BB962C8B-B14F-4D97-AF65-F5344CB8AC3E}">
        <p14:creationId xmlns:p14="http://schemas.microsoft.com/office/powerpoint/2010/main" val="234205847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Promote Learning Culture</a:t>
            </a:r>
            <a:r>
              <a:rPr lang="en-US" b="0" i="0" dirty="0">
                <a:solidFill>
                  <a:srgbClr val="374151"/>
                </a:solidFill>
                <a:effectLst/>
                <a:latin typeface="Söhne"/>
              </a:rPr>
              <a:t>: Instill a culture of continuous learning within the team. Encourage team members to share their knowledge and insights with each other.</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173</a:t>
            </a:fld>
            <a:endParaRPr lang="en-US"/>
          </a:p>
        </p:txBody>
      </p:sp>
    </p:spTree>
    <p:extLst>
      <p:ext uri="{BB962C8B-B14F-4D97-AF65-F5344CB8AC3E}">
        <p14:creationId xmlns:p14="http://schemas.microsoft.com/office/powerpoint/2010/main" val="41618015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By embodying the "Knowledge" trait, you can lead your software development team with expertise, provide valuable guidance, and foster a culture of continuous learning and improvement. Your commitment to staying informed and sharing knowledge will empower your team to achieve technical excellence and innovation.</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174</a:t>
            </a:fld>
            <a:endParaRPr lang="en-US"/>
          </a:p>
        </p:txBody>
      </p:sp>
    </p:spTree>
    <p:extLst>
      <p:ext uri="{BB962C8B-B14F-4D97-AF65-F5344CB8AC3E}">
        <p14:creationId xmlns:p14="http://schemas.microsoft.com/office/powerpoint/2010/main" val="380044289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Devoted</a:t>
            </a:r>
            <a:r>
              <a:rPr lang="en-US" sz="1200" dirty="0">
                <a:solidFill>
                  <a:schemeClr val="bg1"/>
                </a:solidFill>
              </a:rPr>
              <a:t> – Never discuss problems with outsiders.  Never talk about seniors unfavorably in front of your subordinates.</a:t>
            </a:r>
          </a:p>
          <a:p>
            <a:endParaRPr lang="en-US" dirty="0"/>
          </a:p>
          <a:p>
            <a:pPr algn="l"/>
            <a:r>
              <a:rPr lang="en-US" b="0" i="0" dirty="0">
                <a:solidFill>
                  <a:srgbClr val="374151"/>
                </a:solidFill>
                <a:effectLst/>
                <a:latin typeface="Söhne"/>
              </a:rPr>
              <a:t>The "Loyalty" leadership trait from the US Marine Corps involves unwavering commitment to the team, organization, and its members. Applying this trait to leading a software development team involves building trust, fostering a sense of belonging, and prioritizing the well-being of your team members. Here's how you can apply the "Loyalty" trait to lead a software development team effectively: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175</a:t>
            </a:fld>
            <a:endParaRPr lang="en-US"/>
          </a:p>
        </p:txBody>
      </p:sp>
    </p:spTree>
    <p:extLst>
      <p:ext uri="{BB962C8B-B14F-4D97-AF65-F5344CB8AC3E}">
        <p14:creationId xmlns:p14="http://schemas.microsoft.com/office/powerpoint/2010/main" val="138303600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Build Trust</a:t>
            </a:r>
            <a:r>
              <a:rPr lang="en-US" b="0" i="0" dirty="0">
                <a:solidFill>
                  <a:srgbClr val="374151"/>
                </a:solidFill>
                <a:effectLst/>
                <a:latin typeface="Söhne"/>
              </a:rPr>
              <a:t>: Establish trust among your team members through consistent actions, transparent communication, and a commitment to their success.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176</a:t>
            </a:fld>
            <a:endParaRPr lang="en-US"/>
          </a:p>
        </p:txBody>
      </p:sp>
    </p:spTree>
    <p:extLst>
      <p:ext uri="{BB962C8B-B14F-4D97-AF65-F5344CB8AC3E}">
        <p14:creationId xmlns:p14="http://schemas.microsoft.com/office/powerpoint/2010/main" val="426963633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Supportive Environment</a:t>
            </a:r>
            <a:r>
              <a:rPr lang="en-US" b="0" i="0" dirty="0">
                <a:solidFill>
                  <a:srgbClr val="374151"/>
                </a:solidFill>
                <a:effectLst/>
                <a:latin typeface="Söhne"/>
              </a:rPr>
              <a:t>: Create an environment where team members feel supported and valued. Show that you have their best interests in mind.</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177</a:t>
            </a:fld>
            <a:endParaRPr lang="en-US"/>
          </a:p>
        </p:txBody>
      </p:sp>
    </p:spTree>
    <p:extLst>
      <p:ext uri="{BB962C8B-B14F-4D97-AF65-F5344CB8AC3E}">
        <p14:creationId xmlns:p14="http://schemas.microsoft.com/office/powerpoint/2010/main" val="1674955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Decisiveness</a:t>
            </a:r>
            <a:r>
              <a:rPr lang="en-US" b="0" i="0" dirty="0">
                <a:solidFill>
                  <a:srgbClr val="374151"/>
                </a:solidFill>
                <a:effectLst/>
                <a:latin typeface="Söhne"/>
              </a:rPr>
              <a:t>: While thorough analysis is important, timely decision-making is crucial in software development. Avoid getting caught in analysis paralysis and be prepared to make tough decisions when needed</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25</a:t>
            </a:fld>
            <a:endParaRPr lang="en-US"/>
          </a:p>
        </p:txBody>
      </p:sp>
    </p:spTree>
    <p:extLst>
      <p:ext uri="{BB962C8B-B14F-4D97-AF65-F5344CB8AC3E}">
        <p14:creationId xmlns:p14="http://schemas.microsoft.com/office/powerpoint/2010/main" val="317194098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Advocate for the Team</a:t>
            </a:r>
            <a:r>
              <a:rPr lang="en-US" b="0" i="0" dirty="0">
                <a:solidFill>
                  <a:srgbClr val="374151"/>
                </a:solidFill>
                <a:effectLst/>
                <a:latin typeface="Söhne"/>
              </a:rPr>
              <a:t>: Act as an advocate for your team within the organization. Make sure their needs, achievements, and concerns are heard and addressed.</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178</a:t>
            </a:fld>
            <a:endParaRPr lang="en-US"/>
          </a:p>
        </p:txBody>
      </p:sp>
    </p:spTree>
    <p:extLst>
      <p:ext uri="{BB962C8B-B14F-4D97-AF65-F5344CB8AC3E}">
        <p14:creationId xmlns:p14="http://schemas.microsoft.com/office/powerpoint/2010/main" val="192520827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Open Communication</a:t>
            </a:r>
            <a:r>
              <a:rPr lang="en-US" b="0" i="0" dirty="0">
                <a:solidFill>
                  <a:srgbClr val="374151"/>
                </a:solidFill>
                <a:effectLst/>
                <a:latin typeface="Söhne"/>
              </a:rPr>
              <a:t>: Foster open and honest communication. Encourage team members to voice their opinions, concerns, and ideas without fear of retribution.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179</a:t>
            </a:fld>
            <a:endParaRPr lang="en-US"/>
          </a:p>
        </p:txBody>
      </p:sp>
    </p:spTree>
    <p:extLst>
      <p:ext uri="{BB962C8B-B14F-4D97-AF65-F5344CB8AC3E}">
        <p14:creationId xmlns:p14="http://schemas.microsoft.com/office/powerpoint/2010/main" val="336467196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Collaborative Decision-Making</a:t>
            </a:r>
            <a:r>
              <a:rPr lang="en-US" b="0" i="0" dirty="0">
                <a:solidFill>
                  <a:srgbClr val="374151"/>
                </a:solidFill>
                <a:effectLst/>
                <a:latin typeface="Söhne"/>
              </a:rPr>
              <a:t>: Involve team members in decision-making processes that impact their work. Seek their input and involve them in shaping the team's direction.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180</a:t>
            </a:fld>
            <a:endParaRPr lang="en-US"/>
          </a:p>
        </p:txBody>
      </p:sp>
    </p:spTree>
    <p:extLst>
      <p:ext uri="{BB962C8B-B14F-4D97-AF65-F5344CB8AC3E}">
        <p14:creationId xmlns:p14="http://schemas.microsoft.com/office/powerpoint/2010/main" val="41044149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Conflict Resolution</a:t>
            </a:r>
            <a:r>
              <a:rPr lang="en-US" b="0" i="0" dirty="0">
                <a:solidFill>
                  <a:srgbClr val="374151"/>
                </a:solidFill>
                <a:effectLst/>
                <a:latin typeface="Söhne"/>
              </a:rPr>
              <a:t>: Address conflicts and disputes with the intention of preserving team unity. Find solutions that maintain relationships and promote collaboration.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181</a:t>
            </a:fld>
            <a:endParaRPr lang="en-US"/>
          </a:p>
        </p:txBody>
      </p:sp>
    </p:spTree>
    <p:extLst>
      <p:ext uri="{BB962C8B-B14F-4D97-AF65-F5344CB8AC3E}">
        <p14:creationId xmlns:p14="http://schemas.microsoft.com/office/powerpoint/2010/main" val="34374533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Recognition and Acknowledgment</a:t>
            </a:r>
            <a:r>
              <a:rPr lang="en-US" b="0" i="0" dirty="0">
                <a:solidFill>
                  <a:srgbClr val="374151"/>
                </a:solidFill>
                <a:effectLst/>
                <a:latin typeface="Söhne"/>
              </a:rPr>
              <a:t>: Recognize and acknowledge the contributions of your team members. Publicly appreciate their efforts to reinforce their sense of loyalty.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182</a:t>
            </a:fld>
            <a:endParaRPr lang="en-US"/>
          </a:p>
        </p:txBody>
      </p:sp>
    </p:spTree>
    <p:extLst>
      <p:ext uri="{BB962C8B-B14F-4D97-AF65-F5344CB8AC3E}">
        <p14:creationId xmlns:p14="http://schemas.microsoft.com/office/powerpoint/2010/main" val="197050354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Consistency</a:t>
            </a:r>
            <a:r>
              <a:rPr lang="en-US" b="0" i="0" dirty="0">
                <a:solidFill>
                  <a:srgbClr val="374151"/>
                </a:solidFill>
                <a:effectLst/>
                <a:latin typeface="Söhne"/>
              </a:rPr>
              <a:t>: Demonstrate consistent commitment to the team's goals and well-being. Your reliability builds a foundation of trust and loyalty.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183</a:t>
            </a:fld>
            <a:endParaRPr lang="en-US"/>
          </a:p>
        </p:txBody>
      </p:sp>
    </p:spTree>
    <p:extLst>
      <p:ext uri="{BB962C8B-B14F-4D97-AF65-F5344CB8AC3E}">
        <p14:creationId xmlns:p14="http://schemas.microsoft.com/office/powerpoint/2010/main" val="215796368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Professional Development</a:t>
            </a:r>
            <a:r>
              <a:rPr lang="en-US" b="0" i="0" dirty="0">
                <a:solidFill>
                  <a:srgbClr val="374151"/>
                </a:solidFill>
                <a:effectLst/>
                <a:latin typeface="Söhne"/>
              </a:rPr>
              <a:t>: Invest in your team's professional development. Support their growth by providing learning opportunities and advancement paths.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184</a:t>
            </a:fld>
            <a:endParaRPr lang="en-US"/>
          </a:p>
        </p:txBody>
      </p:sp>
    </p:spTree>
    <p:extLst>
      <p:ext uri="{BB962C8B-B14F-4D97-AF65-F5344CB8AC3E}">
        <p14:creationId xmlns:p14="http://schemas.microsoft.com/office/powerpoint/2010/main" val="302320419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Personal Connection</a:t>
            </a:r>
            <a:r>
              <a:rPr lang="en-US" b="0" i="0" dirty="0">
                <a:solidFill>
                  <a:srgbClr val="374151"/>
                </a:solidFill>
                <a:effectLst/>
                <a:latin typeface="Söhne"/>
              </a:rPr>
              <a:t>: Get to know your team members on a personal level. Understand their strengths, interests, and aspirations, fostering a deeper connection.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185</a:t>
            </a:fld>
            <a:endParaRPr lang="en-US"/>
          </a:p>
        </p:txBody>
      </p:sp>
    </p:spTree>
    <p:extLst>
      <p:ext uri="{BB962C8B-B14F-4D97-AF65-F5344CB8AC3E}">
        <p14:creationId xmlns:p14="http://schemas.microsoft.com/office/powerpoint/2010/main" val="231322940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Resolve Conflicts</a:t>
            </a:r>
            <a:r>
              <a:rPr lang="en-US" b="0" i="0" dirty="0">
                <a:solidFill>
                  <a:srgbClr val="374151"/>
                </a:solidFill>
                <a:effectLst/>
                <a:latin typeface="Söhne"/>
              </a:rPr>
              <a:t>: Mediate conflicts within the team and resolve issues fairly. Strive for solutions that maintain a positive team dynamic.</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186</a:t>
            </a:fld>
            <a:endParaRPr lang="en-US"/>
          </a:p>
        </p:txBody>
      </p:sp>
    </p:spTree>
    <p:extLst>
      <p:ext uri="{BB962C8B-B14F-4D97-AF65-F5344CB8AC3E}">
        <p14:creationId xmlns:p14="http://schemas.microsoft.com/office/powerpoint/2010/main" val="822187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Inclusive Culture</a:t>
            </a:r>
            <a:r>
              <a:rPr lang="en-US" b="0" i="0" dirty="0">
                <a:solidFill>
                  <a:srgbClr val="374151"/>
                </a:solidFill>
                <a:effectLst/>
                <a:latin typeface="Söhne"/>
              </a:rPr>
              <a:t>: Promote an inclusive environment where every team member feels welcome and valued, regardless of their background or perspective.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187</a:t>
            </a:fld>
            <a:endParaRPr lang="en-US"/>
          </a:p>
        </p:txBody>
      </p:sp>
    </p:spTree>
    <p:extLst>
      <p:ext uri="{BB962C8B-B14F-4D97-AF65-F5344CB8AC3E}">
        <p14:creationId xmlns:p14="http://schemas.microsoft.com/office/powerpoint/2010/main" val="3851071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Adaptability</a:t>
            </a:r>
            <a:r>
              <a:rPr lang="en-US" b="0" i="0" dirty="0">
                <a:solidFill>
                  <a:srgbClr val="374151"/>
                </a:solidFill>
                <a:effectLst/>
                <a:latin typeface="Söhne"/>
              </a:rPr>
              <a:t>: The software development landscape is dynamic and can change rapidly. Be prepared to adjust your decisions based on new information, changing requirements, or unexpected developments.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26</a:t>
            </a:fld>
            <a:endParaRPr lang="en-US"/>
          </a:p>
        </p:txBody>
      </p:sp>
    </p:spTree>
    <p:extLst>
      <p:ext uri="{BB962C8B-B14F-4D97-AF65-F5344CB8AC3E}">
        <p14:creationId xmlns:p14="http://schemas.microsoft.com/office/powerpoint/2010/main" val="181992329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Share Successes and Challenges</a:t>
            </a:r>
            <a:r>
              <a:rPr lang="en-US" b="0" i="0" dirty="0">
                <a:solidFill>
                  <a:srgbClr val="374151"/>
                </a:solidFill>
                <a:effectLst/>
                <a:latin typeface="Söhne"/>
              </a:rPr>
              <a:t>: Communicate both successes and challenges with your team. Your transparency builds trust and shows loyalty to their shared journey.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188</a:t>
            </a:fld>
            <a:endParaRPr lang="en-US"/>
          </a:p>
        </p:txBody>
      </p:sp>
    </p:spTree>
    <p:extLst>
      <p:ext uri="{BB962C8B-B14F-4D97-AF65-F5344CB8AC3E}">
        <p14:creationId xmlns:p14="http://schemas.microsoft.com/office/powerpoint/2010/main" val="206709560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Stand by Your Team</a:t>
            </a:r>
            <a:r>
              <a:rPr lang="en-US" b="0" i="0" dirty="0">
                <a:solidFill>
                  <a:srgbClr val="374151"/>
                </a:solidFill>
                <a:effectLst/>
                <a:latin typeface="Söhne"/>
              </a:rPr>
              <a:t>: Support your team through difficulties and setbacks. Demonstrate your loyalty by standing by them during challenging times.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189</a:t>
            </a:fld>
            <a:endParaRPr lang="en-US"/>
          </a:p>
        </p:txBody>
      </p:sp>
    </p:spTree>
    <p:extLst>
      <p:ext uri="{BB962C8B-B14F-4D97-AF65-F5344CB8AC3E}">
        <p14:creationId xmlns:p14="http://schemas.microsoft.com/office/powerpoint/2010/main" val="93051789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By embodying the "Loyalty" trait, you can lead your software development team with dedication and commitment. Your loyalty to the team's growth, success, and well-being will foster a strong sense of unity, trust, and collaboration.</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190</a:t>
            </a:fld>
            <a:endParaRPr lang="en-US"/>
          </a:p>
        </p:txBody>
      </p:sp>
    </p:spTree>
    <p:extLst>
      <p:ext uri="{BB962C8B-B14F-4D97-AF65-F5344CB8AC3E}">
        <p14:creationId xmlns:p14="http://schemas.microsoft.com/office/powerpoint/2010/main" val="245212950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Mental and physical stamina</a:t>
            </a:r>
            <a:r>
              <a:rPr lang="en-US" sz="1200" dirty="0">
                <a:solidFill>
                  <a:schemeClr val="bg1"/>
                </a:solidFill>
              </a:rPr>
              <a:t>– Engage in physical training and finish every task to the best of your ability.</a:t>
            </a:r>
          </a:p>
          <a:p>
            <a:pPr marL="171450" indent="-171450">
              <a:buFont typeface="Arial" panose="020B0604020202020204" pitchFamily="34" charset="0"/>
              <a:buChar char="•"/>
            </a:pPr>
            <a:endParaRPr lang="en-US" dirty="0"/>
          </a:p>
          <a:p>
            <a:pPr algn="l"/>
            <a:r>
              <a:rPr lang="en-US" b="0" i="0" dirty="0">
                <a:effectLst/>
                <a:latin typeface="Söhne"/>
              </a:rPr>
              <a:t>The "Endurance" leadership trait from the US Marine Corps involves perseverance and resilience in the face of challenges. Applying this trait to leading a software development team involves demonstrating resilience, providing support during tough times, and promoting a culture of persistence and adaptability. Here's how you can apply the "Endurance" trait to lead a software development team effectively:</a:t>
            </a:r>
          </a:p>
        </p:txBody>
      </p:sp>
      <p:sp>
        <p:nvSpPr>
          <p:cNvPr id="4" name="Slide Number Placeholder 3"/>
          <p:cNvSpPr>
            <a:spLocks noGrp="1"/>
          </p:cNvSpPr>
          <p:nvPr>
            <p:ph type="sldNum" sz="quarter" idx="5"/>
          </p:nvPr>
        </p:nvSpPr>
        <p:spPr/>
        <p:txBody>
          <a:bodyPr/>
          <a:lstStyle/>
          <a:p>
            <a:fld id="{0A2711C2-4439-4566-A9D4-7493717EF34B}" type="slidenum">
              <a:rPr lang="en-US" smtClean="0"/>
              <a:t>191</a:t>
            </a:fld>
            <a:endParaRPr lang="en-US"/>
          </a:p>
        </p:txBody>
      </p:sp>
    </p:spTree>
    <p:extLst>
      <p:ext uri="{BB962C8B-B14F-4D97-AF65-F5344CB8AC3E}">
        <p14:creationId xmlns:p14="http://schemas.microsoft.com/office/powerpoint/2010/main" val="219942735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Resilient Attitude</a:t>
            </a:r>
            <a:r>
              <a:rPr lang="en-US" b="0" i="0" dirty="0">
                <a:effectLst/>
                <a:latin typeface="Söhne"/>
              </a:rPr>
              <a:t>: Maintain a positive and resilient attitude, even when facing setbacks or obstacles. Your demeanor can influence the team's response to challenges.</a:t>
            </a:r>
          </a:p>
        </p:txBody>
      </p:sp>
      <p:sp>
        <p:nvSpPr>
          <p:cNvPr id="4" name="Slide Number Placeholder 3"/>
          <p:cNvSpPr>
            <a:spLocks noGrp="1"/>
          </p:cNvSpPr>
          <p:nvPr>
            <p:ph type="sldNum" sz="quarter" idx="5"/>
          </p:nvPr>
        </p:nvSpPr>
        <p:spPr/>
        <p:txBody>
          <a:bodyPr/>
          <a:lstStyle/>
          <a:p>
            <a:fld id="{0A2711C2-4439-4566-A9D4-7493717EF34B}" type="slidenum">
              <a:rPr lang="en-US" smtClean="0"/>
              <a:t>192</a:t>
            </a:fld>
            <a:endParaRPr lang="en-US"/>
          </a:p>
        </p:txBody>
      </p:sp>
    </p:spTree>
    <p:extLst>
      <p:ext uri="{BB962C8B-B14F-4D97-AF65-F5344CB8AC3E}">
        <p14:creationId xmlns:p14="http://schemas.microsoft.com/office/powerpoint/2010/main" val="67925750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Lead by Example</a:t>
            </a:r>
            <a:r>
              <a:rPr lang="en-US" b="0" i="0" dirty="0">
                <a:effectLst/>
                <a:latin typeface="Söhne"/>
              </a:rPr>
              <a:t>: Demonstrate your own endurance and determination. Show that you're willing to tackle challenges head-on and overcome adversity.</a:t>
            </a:r>
          </a:p>
        </p:txBody>
      </p:sp>
      <p:sp>
        <p:nvSpPr>
          <p:cNvPr id="4" name="Slide Number Placeholder 3"/>
          <p:cNvSpPr>
            <a:spLocks noGrp="1"/>
          </p:cNvSpPr>
          <p:nvPr>
            <p:ph type="sldNum" sz="quarter" idx="5"/>
          </p:nvPr>
        </p:nvSpPr>
        <p:spPr/>
        <p:txBody>
          <a:bodyPr/>
          <a:lstStyle/>
          <a:p>
            <a:fld id="{0A2711C2-4439-4566-A9D4-7493717EF34B}" type="slidenum">
              <a:rPr lang="en-US" smtClean="0"/>
              <a:t>193</a:t>
            </a:fld>
            <a:endParaRPr lang="en-US"/>
          </a:p>
        </p:txBody>
      </p:sp>
    </p:spTree>
    <p:extLst>
      <p:ext uri="{BB962C8B-B14F-4D97-AF65-F5344CB8AC3E}">
        <p14:creationId xmlns:p14="http://schemas.microsoft.com/office/powerpoint/2010/main" val="143556261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Steadfast Support</a:t>
            </a:r>
            <a:r>
              <a:rPr lang="en-US" b="0" i="0" dirty="0">
                <a:effectLst/>
                <a:latin typeface="Söhne"/>
              </a:rPr>
              <a:t>: Provide unwavering support to your team during challenging phases of projects. Show that you're there to help them navigate difficulties.</a:t>
            </a:r>
          </a:p>
        </p:txBody>
      </p:sp>
      <p:sp>
        <p:nvSpPr>
          <p:cNvPr id="4" name="Slide Number Placeholder 3"/>
          <p:cNvSpPr>
            <a:spLocks noGrp="1"/>
          </p:cNvSpPr>
          <p:nvPr>
            <p:ph type="sldNum" sz="quarter" idx="5"/>
          </p:nvPr>
        </p:nvSpPr>
        <p:spPr/>
        <p:txBody>
          <a:bodyPr/>
          <a:lstStyle/>
          <a:p>
            <a:fld id="{0A2711C2-4439-4566-A9D4-7493717EF34B}" type="slidenum">
              <a:rPr lang="en-US" smtClean="0"/>
              <a:t>194</a:t>
            </a:fld>
            <a:endParaRPr lang="en-US"/>
          </a:p>
        </p:txBody>
      </p:sp>
    </p:spTree>
    <p:extLst>
      <p:ext uri="{BB962C8B-B14F-4D97-AF65-F5344CB8AC3E}">
        <p14:creationId xmlns:p14="http://schemas.microsoft.com/office/powerpoint/2010/main" val="220016281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Adaptability</a:t>
            </a:r>
            <a:r>
              <a:rPr lang="en-US" b="0" i="0" dirty="0">
                <a:effectLst/>
                <a:latin typeface="Söhne"/>
              </a:rPr>
              <a:t>: Embrace change and guide your team to be adaptable in the face of evolving project requirements and technological shifts.</a:t>
            </a:r>
          </a:p>
        </p:txBody>
      </p:sp>
      <p:sp>
        <p:nvSpPr>
          <p:cNvPr id="4" name="Slide Number Placeholder 3"/>
          <p:cNvSpPr>
            <a:spLocks noGrp="1"/>
          </p:cNvSpPr>
          <p:nvPr>
            <p:ph type="sldNum" sz="quarter" idx="5"/>
          </p:nvPr>
        </p:nvSpPr>
        <p:spPr/>
        <p:txBody>
          <a:bodyPr/>
          <a:lstStyle/>
          <a:p>
            <a:fld id="{0A2711C2-4439-4566-A9D4-7493717EF34B}" type="slidenum">
              <a:rPr lang="en-US" smtClean="0"/>
              <a:t>195</a:t>
            </a:fld>
            <a:endParaRPr lang="en-US"/>
          </a:p>
        </p:txBody>
      </p:sp>
    </p:spTree>
    <p:extLst>
      <p:ext uri="{BB962C8B-B14F-4D97-AF65-F5344CB8AC3E}">
        <p14:creationId xmlns:p14="http://schemas.microsoft.com/office/powerpoint/2010/main" val="422990938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Celebrate Small Wins</a:t>
            </a:r>
            <a:r>
              <a:rPr lang="en-US" b="0" i="0" dirty="0">
                <a:effectLst/>
                <a:latin typeface="Söhne"/>
              </a:rPr>
              <a:t>: Acknowledge and celebrate small victories along the way. These milestones can boost morale and maintain a sense of progress.</a:t>
            </a:r>
          </a:p>
        </p:txBody>
      </p:sp>
      <p:sp>
        <p:nvSpPr>
          <p:cNvPr id="4" name="Slide Number Placeholder 3"/>
          <p:cNvSpPr>
            <a:spLocks noGrp="1"/>
          </p:cNvSpPr>
          <p:nvPr>
            <p:ph type="sldNum" sz="quarter" idx="5"/>
          </p:nvPr>
        </p:nvSpPr>
        <p:spPr/>
        <p:txBody>
          <a:bodyPr/>
          <a:lstStyle/>
          <a:p>
            <a:fld id="{0A2711C2-4439-4566-A9D4-7493717EF34B}" type="slidenum">
              <a:rPr lang="en-US" smtClean="0"/>
              <a:t>196</a:t>
            </a:fld>
            <a:endParaRPr lang="en-US"/>
          </a:p>
        </p:txBody>
      </p:sp>
    </p:spTree>
    <p:extLst>
      <p:ext uri="{BB962C8B-B14F-4D97-AF65-F5344CB8AC3E}">
        <p14:creationId xmlns:p14="http://schemas.microsoft.com/office/powerpoint/2010/main" val="278675693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Effective Communication</a:t>
            </a:r>
            <a:r>
              <a:rPr lang="en-US" b="0" i="0" dirty="0">
                <a:effectLst/>
                <a:latin typeface="Söhne"/>
              </a:rPr>
              <a:t>: Communicate openly about challenges and setbacks. Address concerns and provide guidance to keep the team motivated.</a:t>
            </a:r>
          </a:p>
        </p:txBody>
      </p:sp>
      <p:sp>
        <p:nvSpPr>
          <p:cNvPr id="4" name="Slide Number Placeholder 3"/>
          <p:cNvSpPr>
            <a:spLocks noGrp="1"/>
          </p:cNvSpPr>
          <p:nvPr>
            <p:ph type="sldNum" sz="quarter" idx="5"/>
          </p:nvPr>
        </p:nvSpPr>
        <p:spPr/>
        <p:txBody>
          <a:bodyPr/>
          <a:lstStyle/>
          <a:p>
            <a:fld id="{0A2711C2-4439-4566-A9D4-7493717EF34B}" type="slidenum">
              <a:rPr lang="en-US" smtClean="0"/>
              <a:t>197</a:t>
            </a:fld>
            <a:endParaRPr lang="en-US"/>
          </a:p>
        </p:txBody>
      </p:sp>
    </p:spTree>
    <p:extLst>
      <p:ext uri="{BB962C8B-B14F-4D97-AF65-F5344CB8AC3E}">
        <p14:creationId xmlns:p14="http://schemas.microsoft.com/office/powerpoint/2010/main" val="336383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Account for Trade-offs</a:t>
            </a:r>
            <a:r>
              <a:rPr lang="en-US" b="0" i="0" dirty="0">
                <a:solidFill>
                  <a:srgbClr val="374151"/>
                </a:solidFill>
                <a:effectLst/>
                <a:latin typeface="Söhne"/>
              </a:rPr>
              <a:t>: Understand that every decision involves trade-offs. Prioritize the most critical factors based on the situation, whether it's functionality, timeline, quality, or resources.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27</a:t>
            </a:fld>
            <a:endParaRPr lang="en-US"/>
          </a:p>
        </p:txBody>
      </p:sp>
    </p:spTree>
    <p:extLst>
      <p:ext uri="{BB962C8B-B14F-4D97-AF65-F5344CB8AC3E}">
        <p14:creationId xmlns:p14="http://schemas.microsoft.com/office/powerpoint/2010/main" val="206610526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Learning from Failures</a:t>
            </a:r>
            <a:r>
              <a:rPr lang="en-US" b="0" i="0" dirty="0">
                <a:effectLst/>
                <a:latin typeface="Söhne"/>
              </a:rPr>
              <a:t>: Encourage the team to view failures as opportunities for learning and growth. Help them extract lessons from setbacks.</a:t>
            </a:r>
          </a:p>
        </p:txBody>
      </p:sp>
      <p:sp>
        <p:nvSpPr>
          <p:cNvPr id="4" name="Slide Number Placeholder 3"/>
          <p:cNvSpPr>
            <a:spLocks noGrp="1"/>
          </p:cNvSpPr>
          <p:nvPr>
            <p:ph type="sldNum" sz="quarter" idx="5"/>
          </p:nvPr>
        </p:nvSpPr>
        <p:spPr/>
        <p:txBody>
          <a:bodyPr/>
          <a:lstStyle/>
          <a:p>
            <a:fld id="{0A2711C2-4439-4566-A9D4-7493717EF34B}" type="slidenum">
              <a:rPr lang="en-US" smtClean="0"/>
              <a:t>198</a:t>
            </a:fld>
            <a:endParaRPr lang="en-US"/>
          </a:p>
        </p:txBody>
      </p:sp>
    </p:spTree>
    <p:extLst>
      <p:ext uri="{BB962C8B-B14F-4D97-AF65-F5344CB8AC3E}">
        <p14:creationId xmlns:p14="http://schemas.microsoft.com/office/powerpoint/2010/main" val="177472254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Resource Management</a:t>
            </a:r>
            <a:r>
              <a:rPr lang="en-US" b="0" i="0" dirty="0">
                <a:effectLst/>
                <a:latin typeface="Söhne"/>
              </a:rPr>
              <a:t>: Manage resources efficiently to ensure the team has what it needs to overcome challenges. Allocate time, tools, and support strategically.</a:t>
            </a:r>
          </a:p>
        </p:txBody>
      </p:sp>
      <p:sp>
        <p:nvSpPr>
          <p:cNvPr id="4" name="Slide Number Placeholder 3"/>
          <p:cNvSpPr>
            <a:spLocks noGrp="1"/>
          </p:cNvSpPr>
          <p:nvPr>
            <p:ph type="sldNum" sz="quarter" idx="5"/>
          </p:nvPr>
        </p:nvSpPr>
        <p:spPr/>
        <p:txBody>
          <a:bodyPr/>
          <a:lstStyle/>
          <a:p>
            <a:fld id="{0A2711C2-4439-4566-A9D4-7493717EF34B}" type="slidenum">
              <a:rPr lang="en-US" smtClean="0"/>
              <a:t>199</a:t>
            </a:fld>
            <a:endParaRPr lang="en-US"/>
          </a:p>
        </p:txBody>
      </p:sp>
    </p:spTree>
    <p:extLst>
      <p:ext uri="{BB962C8B-B14F-4D97-AF65-F5344CB8AC3E}">
        <p14:creationId xmlns:p14="http://schemas.microsoft.com/office/powerpoint/2010/main" val="11216644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Maintain Perspective</a:t>
            </a:r>
            <a:r>
              <a:rPr lang="en-US" b="0" i="0" dirty="0">
                <a:effectLst/>
                <a:latin typeface="Söhne"/>
              </a:rPr>
              <a:t>: Help your team maintain a broader perspective during challenging times. Remind them of the project's goals and the positive impact of their work.</a:t>
            </a:r>
          </a:p>
        </p:txBody>
      </p:sp>
      <p:sp>
        <p:nvSpPr>
          <p:cNvPr id="4" name="Slide Number Placeholder 3"/>
          <p:cNvSpPr>
            <a:spLocks noGrp="1"/>
          </p:cNvSpPr>
          <p:nvPr>
            <p:ph type="sldNum" sz="quarter" idx="5"/>
          </p:nvPr>
        </p:nvSpPr>
        <p:spPr/>
        <p:txBody>
          <a:bodyPr/>
          <a:lstStyle/>
          <a:p>
            <a:fld id="{0A2711C2-4439-4566-A9D4-7493717EF34B}" type="slidenum">
              <a:rPr lang="en-US" smtClean="0"/>
              <a:t>200</a:t>
            </a:fld>
            <a:endParaRPr lang="en-US"/>
          </a:p>
        </p:txBody>
      </p:sp>
    </p:spTree>
    <p:extLst>
      <p:ext uri="{BB962C8B-B14F-4D97-AF65-F5344CB8AC3E}">
        <p14:creationId xmlns:p14="http://schemas.microsoft.com/office/powerpoint/2010/main" val="324066903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Provide Clear Direction</a:t>
            </a:r>
            <a:r>
              <a:rPr lang="en-US" b="0" i="0" dirty="0">
                <a:effectLst/>
                <a:latin typeface="Söhne"/>
              </a:rPr>
              <a:t>: Offer clear guidance on how to navigate challenges. Help the team understand their roles and responsibilities in overcoming obstacles.</a:t>
            </a:r>
          </a:p>
        </p:txBody>
      </p:sp>
      <p:sp>
        <p:nvSpPr>
          <p:cNvPr id="4" name="Slide Number Placeholder 3"/>
          <p:cNvSpPr>
            <a:spLocks noGrp="1"/>
          </p:cNvSpPr>
          <p:nvPr>
            <p:ph type="sldNum" sz="quarter" idx="5"/>
          </p:nvPr>
        </p:nvSpPr>
        <p:spPr/>
        <p:txBody>
          <a:bodyPr/>
          <a:lstStyle/>
          <a:p>
            <a:fld id="{0A2711C2-4439-4566-A9D4-7493717EF34B}" type="slidenum">
              <a:rPr lang="en-US" smtClean="0"/>
              <a:t>201</a:t>
            </a:fld>
            <a:endParaRPr lang="en-US"/>
          </a:p>
        </p:txBody>
      </p:sp>
    </p:spTree>
    <p:extLst>
      <p:ext uri="{BB962C8B-B14F-4D97-AF65-F5344CB8AC3E}">
        <p14:creationId xmlns:p14="http://schemas.microsoft.com/office/powerpoint/2010/main" val="325116994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Patience and Persistence</a:t>
            </a:r>
            <a:r>
              <a:rPr lang="en-US" b="0" i="0" dirty="0">
                <a:effectLst/>
                <a:latin typeface="Söhne"/>
              </a:rPr>
              <a:t>: Emphasize the value of patience and persistence. Encourage the team not to give up easily, even when faced with complex issues.</a:t>
            </a:r>
          </a:p>
        </p:txBody>
      </p:sp>
      <p:sp>
        <p:nvSpPr>
          <p:cNvPr id="4" name="Slide Number Placeholder 3"/>
          <p:cNvSpPr>
            <a:spLocks noGrp="1"/>
          </p:cNvSpPr>
          <p:nvPr>
            <p:ph type="sldNum" sz="quarter" idx="5"/>
          </p:nvPr>
        </p:nvSpPr>
        <p:spPr/>
        <p:txBody>
          <a:bodyPr/>
          <a:lstStyle/>
          <a:p>
            <a:fld id="{0A2711C2-4439-4566-A9D4-7493717EF34B}" type="slidenum">
              <a:rPr lang="en-US" smtClean="0"/>
              <a:t>202</a:t>
            </a:fld>
            <a:endParaRPr lang="en-US"/>
          </a:p>
        </p:txBody>
      </p:sp>
    </p:spTree>
    <p:extLst>
      <p:ext uri="{BB962C8B-B14F-4D97-AF65-F5344CB8AC3E}">
        <p14:creationId xmlns:p14="http://schemas.microsoft.com/office/powerpoint/2010/main" val="199028527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Team Unity</a:t>
            </a:r>
            <a:r>
              <a:rPr lang="en-US" b="0" i="0" dirty="0">
                <a:effectLst/>
                <a:latin typeface="Söhne"/>
              </a:rPr>
              <a:t>: Foster a sense of unity within the team. Emphasize that everyone is working together to overcome challenges and achieve common goals.</a:t>
            </a:r>
          </a:p>
        </p:txBody>
      </p:sp>
      <p:sp>
        <p:nvSpPr>
          <p:cNvPr id="4" name="Slide Number Placeholder 3"/>
          <p:cNvSpPr>
            <a:spLocks noGrp="1"/>
          </p:cNvSpPr>
          <p:nvPr>
            <p:ph type="sldNum" sz="quarter" idx="5"/>
          </p:nvPr>
        </p:nvSpPr>
        <p:spPr/>
        <p:txBody>
          <a:bodyPr/>
          <a:lstStyle/>
          <a:p>
            <a:fld id="{0A2711C2-4439-4566-A9D4-7493717EF34B}" type="slidenum">
              <a:rPr lang="en-US" smtClean="0"/>
              <a:t>203</a:t>
            </a:fld>
            <a:endParaRPr lang="en-US"/>
          </a:p>
        </p:txBody>
      </p:sp>
    </p:spTree>
    <p:extLst>
      <p:ext uri="{BB962C8B-B14F-4D97-AF65-F5344CB8AC3E}">
        <p14:creationId xmlns:p14="http://schemas.microsoft.com/office/powerpoint/2010/main" val="85357472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effectLst/>
                <a:latin typeface="Söhne"/>
              </a:rPr>
              <a:t>Responsible Risk-Taking</a:t>
            </a:r>
            <a:r>
              <a:rPr lang="en-US" b="0" i="0" dirty="0">
                <a:effectLst/>
                <a:latin typeface="Söhne"/>
              </a:rPr>
              <a:t>: Encourage calculated risk-taking when appropriate. Help the team evaluate risks and make informed decisions in the face of uncertainty.</a:t>
            </a:r>
          </a:p>
        </p:txBody>
      </p:sp>
      <p:sp>
        <p:nvSpPr>
          <p:cNvPr id="4" name="Slide Number Placeholder 3"/>
          <p:cNvSpPr>
            <a:spLocks noGrp="1"/>
          </p:cNvSpPr>
          <p:nvPr>
            <p:ph type="sldNum" sz="quarter" idx="5"/>
          </p:nvPr>
        </p:nvSpPr>
        <p:spPr/>
        <p:txBody>
          <a:bodyPr/>
          <a:lstStyle/>
          <a:p>
            <a:fld id="{0A2711C2-4439-4566-A9D4-7493717EF34B}" type="slidenum">
              <a:rPr lang="en-US" smtClean="0"/>
              <a:t>204</a:t>
            </a:fld>
            <a:endParaRPr lang="en-US"/>
          </a:p>
        </p:txBody>
      </p:sp>
    </p:spTree>
    <p:extLst>
      <p:ext uri="{BB962C8B-B14F-4D97-AF65-F5344CB8AC3E}">
        <p14:creationId xmlns:p14="http://schemas.microsoft.com/office/powerpoint/2010/main" val="161821997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By embodying the "Endurance" trait, you can lead your software development team through tough times with resilience and determination. Your ability to persevere and guide the team in overcoming challenges will contribute to their growth, success, and overall effectiveness.</a:t>
            </a:r>
          </a:p>
        </p:txBody>
      </p:sp>
      <p:sp>
        <p:nvSpPr>
          <p:cNvPr id="4" name="Slide Number Placeholder 3"/>
          <p:cNvSpPr>
            <a:spLocks noGrp="1"/>
          </p:cNvSpPr>
          <p:nvPr>
            <p:ph type="sldNum" sz="quarter" idx="5"/>
          </p:nvPr>
        </p:nvSpPr>
        <p:spPr/>
        <p:txBody>
          <a:bodyPr/>
          <a:lstStyle/>
          <a:p>
            <a:fld id="{0A2711C2-4439-4566-A9D4-7493717EF34B}" type="slidenum">
              <a:rPr lang="en-US" smtClean="0"/>
              <a:t>205</a:t>
            </a:fld>
            <a:endParaRPr lang="en-US"/>
          </a:p>
        </p:txBody>
      </p:sp>
    </p:spTree>
    <p:extLst>
      <p:ext uri="{BB962C8B-B14F-4D97-AF65-F5344CB8AC3E}">
        <p14:creationId xmlns:p14="http://schemas.microsoft.com/office/powerpoint/2010/main" val="150055755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208</a:t>
            </a:fld>
            <a:endParaRPr lang="en-US"/>
          </a:p>
        </p:txBody>
      </p:sp>
    </p:spTree>
    <p:extLst>
      <p:ext uri="{BB962C8B-B14F-4D97-AF65-F5344CB8AC3E}">
        <p14:creationId xmlns:p14="http://schemas.microsoft.com/office/powerpoint/2010/main" val="158600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Fair Allocation of Work</a:t>
            </a:r>
            <a:r>
              <a:rPr lang="en-US" b="0" i="0" dirty="0">
                <a:solidFill>
                  <a:srgbClr val="374151"/>
                </a:solidFill>
                <a:effectLst/>
                <a:latin typeface="Söhne"/>
              </a:rPr>
              <a:t>: Just as in the Marines where responsibilities are distributed fairly, a software development leader should ensure that tasks and projects are assigned based on team members' skills and workload capacity. Avoid favoritism or overburdening certain individuals.</a:t>
            </a:r>
          </a:p>
        </p:txBody>
      </p:sp>
      <p:sp>
        <p:nvSpPr>
          <p:cNvPr id="4" name="Slide Number Placeholder 3"/>
          <p:cNvSpPr>
            <a:spLocks noGrp="1"/>
          </p:cNvSpPr>
          <p:nvPr>
            <p:ph type="sldNum" sz="quarter" idx="5"/>
          </p:nvPr>
        </p:nvSpPr>
        <p:spPr/>
        <p:txBody>
          <a:bodyPr/>
          <a:lstStyle/>
          <a:p>
            <a:fld id="{0A2711C2-4439-4566-A9D4-7493717EF34B}" type="slidenum">
              <a:rPr lang="en-US" smtClean="0"/>
              <a:t>10</a:t>
            </a:fld>
            <a:endParaRPr lang="en-US"/>
          </a:p>
        </p:txBody>
      </p:sp>
    </p:spTree>
    <p:extLst>
      <p:ext uri="{BB962C8B-B14F-4D97-AF65-F5344CB8AC3E}">
        <p14:creationId xmlns:p14="http://schemas.microsoft.com/office/powerpoint/2010/main" val="2247482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Consider Ethical Implications</a:t>
            </a:r>
            <a:r>
              <a:rPr lang="en-US" b="0" i="0" dirty="0">
                <a:solidFill>
                  <a:srgbClr val="374151"/>
                </a:solidFill>
                <a:effectLst/>
                <a:latin typeface="Söhne"/>
              </a:rPr>
              <a:t>: Evaluate decisions from an ethical standpoint. Ensure that your choices align with ethical standards, both in terms of the technology being developed and the treatment of team members.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28</a:t>
            </a:fld>
            <a:endParaRPr lang="en-US"/>
          </a:p>
        </p:txBody>
      </p:sp>
    </p:spTree>
    <p:extLst>
      <p:ext uri="{BB962C8B-B14F-4D97-AF65-F5344CB8AC3E}">
        <p14:creationId xmlns:p14="http://schemas.microsoft.com/office/powerpoint/2010/main" val="963769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Communication</a:t>
            </a:r>
            <a:r>
              <a:rPr lang="en-US" b="0" i="0" dirty="0">
                <a:solidFill>
                  <a:srgbClr val="374151"/>
                </a:solidFill>
                <a:effectLst/>
                <a:latin typeface="Söhne"/>
              </a:rPr>
              <a:t>: Clearly communicate your decisions and the rationale behind them to the team. This transparency fosters trust and helps team members understand the reasoning behind the chosen path.</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29</a:t>
            </a:fld>
            <a:endParaRPr lang="en-US"/>
          </a:p>
        </p:txBody>
      </p:sp>
    </p:spTree>
    <p:extLst>
      <p:ext uri="{BB962C8B-B14F-4D97-AF65-F5344CB8AC3E}">
        <p14:creationId xmlns:p14="http://schemas.microsoft.com/office/powerpoint/2010/main" val="2387471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Learn from Mistakes</a:t>
            </a:r>
            <a:r>
              <a:rPr lang="en-US" b="0" i="0" dirty="0">
                <a:solidFill>
                  <a:srgbClr val="374151"/>
                </a:solidFill>
                <a:effectLst/>
                <a:latin typeface="Söhne"/>
              </a:rPr>
              <a:t>: Not every decision will lead to success. Embrace failures as learning opportunities. Analyze what went wrong, why it happened, and use these insights to make better decisions in the future.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30</a:t>
            </a:fld>
            <a:endParaRPr lang="en-US"/>
          </a:p>
        </p:txBody>
      </p:sp>
    </p:spTree>
    <p:extLst>
      <p:ext uri="{BB962C8B-B14F-4D97-AF65-F5344CB8AC3E}">
        <p14:creationId xmlns:p14="http://schemas.microsoft.com/office/powerpoint/2010/main" val="2761994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Continuous Learning</a:t>
            </a:r>
            <a:r>
              <a:rPr lang="en-US" b="0" i="0" dirty="0">
                <a:solidFill>
                  <a:srgbClr val="374151"/>
                </a:solidFill>
                <a:effectLst/>
                <a:latin typeface="Söhne"/>
              </a:rPr>
              <a:t>: Stay updated on the latest technologies, industry trends, and best practices in software development. This knowledge equips you to make more informed decisions that align with the evolving landscape.</a:t>
            </a:r>
          </a:p>
        </p:txBody>
      </p:sp>
      <p:sp>
        <p:nvSpPr>
          <p:cNvPr id="4" name="Slide Number Placeholder 3"/>
          <p:cNvSpPr>
            <a:spLocks noGrp="1"/>
          </p:cNvSpPr>
          <p:nvPr>
            <p:ph type="sldNum" sz="quarter" idx="5"/>
          </p:nvPr>
        </p:nvSpPr>
        <p:spPr/>
        <p:txBody>
          <a:bodyPr/>
          <a:lstStyle/>
          <a:p>
            <a:fld id="{0A2711C2-4439-4566-A9D4-7493717EF34B}" type="slidenum">
              <a:rPr lang="en-US" smtClean="0"/>
              <a:t>31</a:t>
            </a:fld>
            <a:endParaRPr lang="en-US"/>
          </a:p>
        </p:txBody>
      </p:sp>
    </p:spTree>
    <p:extLst>
      <p:ext uri="{BB962C8B-B14F-4D97-AF65-F5344CB8AC3E}">
        <p14:creationId xmlns:p14="http://schemas.microsoft.com/office/powerpoint/2010/main" val="86209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Applying the "Judgment" leadership trait involves a combination of analytical thinking, adaptability, communication, and a willingness to take calculated risks. By honing these skills, you can lead your software development team with confidence and guide them toward successful outcomes.</a:t>
            </a:r>
          </a:p>
        </p:txBody>
      </p:sp>
      <p:sp>
        <p:nvSpPr>
          <p:cNvPr id="4" name="Slide Number Placeholder 3"/>
          <p:cNvSpPr>
            <a:spLocks noGrp="1"/>
          </p:cNvSpPr>
          <p:nvPr>
            <p:ph type="sldNum" sz="quarter" idx="5"/>
          </p:nvPr>
        </p:nvSpPr>
        <p:spPr/>
        <p:txBody>
          <a:bodyPr/>
          <a:lstStyle/>
          <a:p>
            <a:fld id="{0A2711C2-4439-4566-A9D4-7493717EF34B}" type="slidenum">
              <a:rPr lang="en-US" smtClean="0"/>
              <a:t>32</a:t>
            </a:fld>
            <a:endParaRPr lang="en-US"/>
          </a:p>
        </p:txBody>
      </p:sp>
    </p:spTree>
    <p:extLst>
      <p:ext uri="{BB962C8B-B14F-4D97-AF65-F5344CB8AC3E}">
        <p14:creationId xmlns:p14="http://schemas.microsoft.com/office/powerpoint/2010/main" val="1445542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Reliable</a:t>
            </a:r>
            <a:r>
              <a:rPr lang="en-US" sz="1200" dirty="0">
                <a:solidFill>
                  <a:schemeClr val="bg1"/>
                </a:solidFill>
              </a:rPr>
              <a:t> – Be on time, avoid making excuses, and handle every task to be the best of your ability.</a:t>
            </a:r>
          </a:p>
          <a:p>
            <a:endParaRPr lang="en-US" dirty="0"/>
          </a:p>
          <a:p>
            <a:pPr algn="l"/>
            <a:r>
              <a:rPr lang="en-US" b="0" i="0" dirty="0">
                <a:solidFill>
                  <a:srgbClr val="374151"/>
                </a:solidFill>
                <a:effectLst/>
                <a:latin typeface="Söhne"/>
              </a:rPr>
              <a:t>The "Dependability" leadership trait from the US Marine Corps emphasizes reliability, accountability, and consistency. Applying this trait to leading a software development team involves creating a work environment where team members can rely on your leadership, trust your guidance, and feel confident in the team's ability to deliver quality results. Here's how you can apply the "Dependability" trait to lead a software development team </a:t>
            </a:r>
            <a:r>
              <a:rPr lang="en-US" b="0" i="0" dirty="0" err="1">
                <a:solidFill>
                  <a:srgbClr val="374151"/>
                </a:solidFill>
                <a:effectLst/>
                <a:latin typeface="Söhne"/>
              </a:rPr>
              <a:t>effectively:mmon</a:t>
            </a:r>
            <a:r>
              <a:rPr lang="en-US" b="0" i="0" dirty="0">
                <a:solidFill>
                  <a:srgbClr val="374151"/>
                </a:solidFill>
                <a:effectLst/>
                <a:latin typeface="Söhne"/>
              </a:rPr>
              <a:t> goals.</a:t>
            </a:r>
          </a:p>
        </p:txBody>
      </p:sp>
      <p:sp>
        <p:nvSpPr>
          <p:cNvPr id="4" name="Slide Number Placeholder 3"/>
          <p:cNvSpPr>
            <a:spLocks noGrp="1"/>
          </p:cNvSpPr>
          <p:nvPr>
            <p:ph type="sldNum" sz="quarter" idx="5"/>
          </p:nvPr>
        </p:nvSpPr>
        <p:spPr/>
        <p:txBody>
          <a:bodyPr/>
          <a:lstStyle/>
          <a:p>
            <a:fld id="{0A2711C2-4439-4566-A9D4-7493717EF34B}" type="slidenum">
              <a:rPr lang="en-US" smtClean="0"/>
              <a:t>33</a:t>
            </a:fld>
            <a:endParaRPr lang="en-US"/>
          </a:p>
        </p:txBody>
      </p:sp>
    </p:spTree>
    <p:extLst>
      <p:ext uri="{BB962C8B-B14F-4D97-AF65-F5344CB8AC3E}">
        <p14:creationId xmlns:p14="http://schemas.microsoft.com/office/powerpoint/2010/main" val="2918626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Lead by Example</a:t>
            </a:r>
            <a:r>
              <a:rPr lang="en-US" b="0" i="0" dirty="0">
                <a:solidFill>
                  <a:srgbClr val="374151"/>
                </a:solidFill>
                <a:effectLst/>
                <a:latin typeface="Söhne"/>
              </a:rPr>
              <a:t>: Demonstrate the behavior and work ethic you expect from your team. Model professionalism, dedication, and a strong work ethic to set the standard for reliability.</a:t>
            </a:r>
          </a:p>
        </p:txBody>
      </p:sp>
      <p:sp>
        <p:nvSpPr>
          <p:cNvPr id="4" name="Slide Number Placeholder 3"/>
          <p:cNvSpPr>
            <a:spLocks noGrp="1"/>
          </p:cNvSpPr>
          <p:nvPr>
            <p:ph type="sldNum" sz="quarter" idx="5"/>
          </p:nvPr>
        </p:nvSpPr>
        <p:spPr/>
        <p:txBody>
          <a:bodyPr/>
          <a:lstStyle/>
          <a:p>
            <a:fld id="{0A2711C2-4439-4566-A9D4-7493717EF34B}" type="slidenum">
              <a:rPr lang="en-US" smtClean="0"/>
              <a:t>34</a:t>
            </a:fld>
            <a:endParaRPr lang="en-US"/>
          </a:p>
        </p:txBody>
      </p:sp>
    </p:spTree>
    <p:extLst>
      <p:ext uri="{BB962C8B-B14F-4D97-AF65-F5344CB8AC3E}">
        <p14:creationId xmlns:p14="http://schemas.microsoft.com/office/powerpoint/2010/main" val="392743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Consistency</a:t>
            </a:r>
            <a:r>
              <a:rPr lang="en-US" b="0" i="0" dirty="0">
                <a:solidFill>
                  <a:srgbClr val="374151"/>
                </a:solidFill>
                <a:effectLst/>
                <a:latin typeface="Söhne"/>
              </a:rPr>
              <a:t>: Maintain a consistent leadership approach and decision-making process. Avoid sudden changes in direction that can lead to confusion and frustration among team members.</a:t>
            </a:r>
          </a:p>
        </p:txBody>
      </p:sp>
      <p:sp>
        <p:nvSpPr>
          <p:cNvPr id="4" name="Slide Number Placeholder 3"/>
          <p:cNvSpPr>
            <a:spLocks noGrp="1"/>
          </p:cNvSpPr>
          <p:nvPr>
            <p:ph type="sldNum" sz="quarter" idx="5"/>
          </p:nvPr>
        </p:nvSpPr>
        <p:spPr/>
        <p:txBody>
          <a:bodyPr/>
          <a:lstStyle/>
          <a:p>
            <a:fld id="{0A2711C2-4439-4566-A9D4-7493717EF34B}" type="slidenum">
              <a:rPr lang="en-US" smtClean="0"/>
              <a:t>35</a:t>
            </a:fld>
            <a:endParaRPr lang="en-US"/>
          </a:p>
        </p:txBody>
      </p:sp>
    </p:spTree>
    <p:extLst>
      <p:ext uri="{BB962C8B-B14F-4D97-AF65-F5344CB8AC3E}">
        <p14:creationId xmlns:p14="http://schemas.microsoft.com/office/powerpoint/2010/main" val="1925107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Reliable Planning</a:t>
            </a:r>
            <a:r>
              <a:rPr lang="en-US" b="0" i="0" dirty="0">
                <a:solidFill>
                  <a:srgbClr val="374151"/>
                </a:solidFill>
                <a:effectLst/>
                <a:latin typeface="Söhne"/>
              </a:rPr>
              <a:t>: Develop well-thought-out project plans with realistic timelines and milestones. Consider potential challenges and allocate resources appropriately to ensure the team's success.</a:t>
            </a:r>
          </a:p>
        </p:txBody>
      </p:sp>
      <p:sp>
        <p:nvSpPr>
          <p:cNvPr id="4" name="Slide Number Placeholder 3"/>
          <p:cNvSpPr>
            <a:spLocks noGrp="1"/>
          </p:cNvSpPr>
          <p:nvPr>
            <p:ph type="sldNum" sz="quarter" idx="5"/>
          </p:nvPr>
        </p:nvSpPr>
        <p:spPr/>
        <p:txBody>
          <a:bodyPr/>
          <a:lstStyle/>
          <a:p>
            <a:fld id="{0A2711C2-4439-4566-A9D4-7493717EF34B}" type="slidenum">
              <a:rPr lang="en-US" smtClean="0"/>
              <a:t>36</a:t>
            </a:fld>
            <a:endParaRPr lang="en-US"/>
          </a:p>
        </p:txBody>
      </p:sp>
    </p:spTree>
    <p:extLst>
      <p:ext uri="{BB962C8B-B14F-4D97-AF65-F5344CB8AC3E}">
        <p14:creationId xmlns:p14="http://schemas.microsoft.com/office/powerpoint/2010/main" val="1944891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Accountability</a:t>
            </a:r>
            <a:r>
              <a:rPr lang="en-US" b="0" i="0" dirty="0">
                <a:solidFill>
                  <a:srgbClr val="374151"/>
                </a:solidFill>
                <a:effectLst/>
                <a:latin typeface="Söhne"/>
              </a:rPr>
              <a:t>: Hold yourself and your team members accountable for meeting deadlines and delivering quality work. Address issues promptly and fairly when they arise.</a:t>
            </a:r>
          </a:p>
        </p:txBody>
      </p:sp>
      <p:sp>
        <p:nvSpPr>
          <p:cNvPr id="4" name="Slide Number Placeholder 3"/>
          <p:cNvSpPr>
            <a:spLocks noGrp="1"/>
          </p:cNvSpPr>
          <p:nvPr>
            <p:ph type="sldNum" sz="quarter" idx="5"/>
          </p:nvPr>
        </p:nvSpPr>
        <p:spPr/>
        <p:txBody>
          <a:bodyPr/>
          <a:lstStyle/>
          <a:p>
            <a:fld id="{0A2711C2-4439-4566-A9D4-7493717EF34B}" type="slidenum">
              <a:rPr lang="en-US" smtClean="0"/>
              <a:t>37</a:t>
            </a:fld>
            <a:endParaRPr lang="en-US"/>
          </a:p>
        </p:txBody>
      </p:sp>
    </p:spTree>
    <p:extLst>
      <p:ext uri="{BB962C8B-B14F-4D97-AF65-F5344CB8AC3E}">
        <p14:creationId xmlns:p14="http://schemas.microsoft.com/office/powerpoint/2010/main" val="115812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Equal Opportunities</a:t>
            </a:r>
            <a:r>
              <a:rPr lang="en-US" b="0" i="0" dirty="0">
                <a:solidFill>
                  <a:srgbClr val="374151"/>
                </a:solidFill>
                <a:effectLst/>
                <a:latin typeface="Söhne"/>
              </a:rPr>
              <a:t>: Uphold fairness by giving all team members the opportunity to contribute to important projects. Avoid excluding or favoring specific individuals based on personal biases, and consider diverse perspectives and ideas.</a:t>
            </a:r>
          </a:p>
        </p:txBody>
      </p:sp>
      <p:sp>
        <p:nvSpPr>
          <p:cNvPr id="4" name="Slide Number Placeholder 3"/>
          <p:cNvSpPr>
            <a:spLocks noGrp="1"/>
          </p:cNvSpPr>
          <p:nvPr>
            <p:ph type="sldNum" sz="quarter" idx="5"/>
          </p:nvPr>
        </p:nvSpPr>
        <p:spPr/>
        <p:txBody>
          <a:bodyPr/>
          <a:lstStyle/>
          <a:p>
            <a:fld id="{0A2711C2-4439-4566-A9D4-7493717EF34B}" type="slidenum">
              <a:rPr lang="en-US" smtClean="0"/>
              <a:t>11</a:t>
            </a:fld>
            <a:endParaRPr lang="en-US"/>
          </a:p>
        </p:txBody>
      </p:sp>
    </p:spTree>
    <p:extLst>
      <p:ext uri="{BB962C8B-B14F-4D97-AF65-F5344CB8AC3E}">
        <p14:creationId xmlns:p14="http://schemas.microsoft.com/office/powerpoint/2010/main" val="3571108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Availability</a:t>
            </a:r>
            <a:r>
              <a:rPr lang="en-US" b="0" i="0" dirty="0">
                <a:solidFill>
                  <a:srgbClr val="374151"/>
                </a:solidFill>
                <a:effectLst/>
                <a:latin typeface="Söhne"/>
              </a:rPr>
              <a:t>: Be accessible to your team for guidance, support, and problem-solving. Make an effort to address questions and concerns in a timely manner to keep projects on track.</a:t>
            </a:r>
          </a:p>
        </p:txBody>
      </p:sp>
      <p:sp>
        <p:nvSpPr>
          <p:cNvPr id="4" name="Slide Number Placeholder 3"/>
          <p:cNvSpPr>
            <a:spLocks noGrp="1"/>
          </p:cNvSpPr>
          <p:nvPr>
            <p:ph type="sldNum" sz="quarter" idx="5"/>
          </p:nvPr>
        </p:nvSpPr>
        <p:spPr/>
        <p:txBody>
          <a:bodyPr/>
          <a:lstStyle/>
          <a:p>
            <a:fld id="{0A2711C2-4439-4566-A9D4-7493717EF34B}" type="slidenum">
              <a:rPr lang="en-US" smtClean="0"/>
              <a:t>38</a:t>
            </a:fld>
            <a:endParaRPr lang="en-US"/>
          </a:p>
        </p:txBody>
      </p:sp>
    </p:spTree>
    <p:extLst>
      <p:ext uri="{BB962C8B-B14F-4D97-AF65-F5344CB8AC3E}">
        <p14:creationId xmlns:p14="http://schemas.microsoft.com/office/powerpoint/2010/main" val="3382600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Resource Management</a:t>
            </a:r>
            <a:r>
              <a:rPr lang="en-US" b="0" i="0" dirty="0">
                <a:solidFill>
                  <a:srgbClr val="374151"/>
                </a:solidFill>
                <a:effectLst/>
                <a:latin typeface="Söhne"/>
              </a:rPr>
              <a:t>: Allocate resources efficiently, including both human resources and tools, to ensure that the team has what it needs to accomplish tasks effectively..</a:t>
            </a:r>
          </a:p>
        </p:txBody>
      </p:sp>
      <p:sp>
        <p:nvSpPr>
          <p:cNvPr id="4" name="Slide Number Placeholder 3"/>
          <p:cNvSpPr>
            <a:spLocks noGrp="1"/>
          </p:cNvSpPr>
          <p:nvPr>
            <p:ph type="sldNum" sz="quarter" idx="5"/>
          </p:nvPr>
        </p:nvSpPr>
        <p:spPr/>
        <p:txBody>
          <a:bodyPr/>
          <a:lstStyle/>
          <a:p>
            <a:fld id="{0A2711C2-4439-4566-A9D4-7493717EF34B}" type="slidenum">
              <a:rPr lang="en-US" smtClean="0"/>
              <a:t>39</a:t>
            </a:fld>
            <a:endParaRPr lang="en-US"/>
          </a:p>
        </p:txBody>
      </p:sp>
    </p:spTree>
    <p:extLst>
      <p:ext uri="{BB962C8B-B14F-4D97-AF65-F5344CB8AC3E}">
        <p14:creationId xmlns:p14="http://schemas.microsoft.com/office/powerpoint/2010/main" val="2720715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Problem Solving</a:t>
            </a:r>
            <a:r>
              <a:rPr lang="en-US" b="0" i="0" dirty="0">
                <a:solidFill>
                  <a:srgbClr val="374151"/>
                </a:solidFill>
                <a:effectLst/>
                <a:latin typeface="Söhne"/>
              </a:rPr>
              <a:t>: When challenges arise, work collaboratively with your team to identify solutions. Use your experience to guide the team toward effective problem-solving strategies.</a:t>
            </a:r>
          </a:p>
        </p:txBody>
      </p:sp>
      <p:sp>
        <p:nvSpPr>
          <p:cNvPr id="4" name="Slide Number Placeholder 3"/>
          <p:cNvSpPr>
            <a:spLocks noGrp="1"/>
          </p:cNvSpPr>
          <p:nvPr>
            <p:ph type="sldNum" sz="quarter" idx="5"/>
          </p:nvPr>
        </p:nvSpPr>
        <p:spPr/>
        <p:txBody>
          <a:bodyPr/>
          <a:lstStyle/>
          <a:p>
            <a:fld id="{0A2711C2-4439-4566-A9D4-7493717EF34B}" type="slidenum">
              <a:rPr lang="en-US" smtClean="0"/>
              <a:t>40</a:t>
            </a:fld>
            <a:endParaRPr lang="en-US"/>
          </a:p>
        </p:txBody>
      </p:sp>
    </p:spTree>
    <p:extLst>
      <p:ext uri="{BB962C8B-B14F-4D97-AF65-F5344CB8AC3E}">
        <p14:creationId xmlns:p14="http://schemas.microsoft.com/office/powerpoint/2010/main" val="523677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Adaptability</a:t>
            </a:r>
            <a:r>
              <a:rPr lang="en-US" b="0" i="0" dirty="0">
                <a:solidFill>
                  <a:srgbClr val="374151"/>
                </a:solidFill>
                <a:effectLst/>
                <a:latin typeface="Söhne"/>
              </a:rPr>
              <a:t>: Be prepared to adapt to changing circumstances and requirements. Your ability to adjust plans while maintaining dependability sends a strong message to your team about your commitment.</a:t>
            </a:r>
          </a:p>
        </p:txBody>
      </p:sp>
      <p:sp>
        <p:nvSpPr>
          <p:cNvPr id="4" name="Slide Number Placeholder 3"/>
          <p:cNvSpPr>
            <a:spLocks noGrp="1"/>
          </p:cNvSpPr>
          <p:nvPr>
            <p:ph type="sldNum" sz="quarter" idx="5"/>
          </p:nvPr>
        </p:nvSpPr>
        <p:spPr/>
        <p:txBody>
          <a:bodyPr/>
          <a:lstStyle/>
          <a:p>
            <a:fld id="{0A2711C2-4439-4566-A9D4-7493717EF34B}" type="slidenum">
              <a:rPr lang="en-US" smtClean="0"/>
              <a:t>41</a:t>
            </a:fld>
            <a:endParaRPr lang="en-US"/>
          </a:p>
        </p:txBody>
      </p:sp>
    </p:spTree>
    <p:extLst>
      <p:ext uri="{BB962C8B-B14F-4D97-AF65-F5344CB8AC3E}">
        <p14:creationId xmlns:p14="http://schemas.microsoft.com/office/powerpoint/2010/main" val="711872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Quality Focus</a:t>
            </a:r>
            <a:r>
              <a:rPr lang="en-US" b="0" i="0" dirty="0">
                <a:solidFill>
                  <a:srgbClr val="374151"/>
                </a:solidFill>
                <a:effectLst/>
                <a:latin typeface="Söhne"/>
              </a:rPr>
              <a:t>: Prioritize delivering high-quality results. Avoid sacrificing quality for speed, and ensure that the team's work meets or exceeds established standards.</a:t>
            </a:r>
          </a:p>
        </p:txBody>
      </p:sp>
      <p:sp>
        <p:nvSpPr>
          <p:cNvPr id="4" name="Slide Number Placeholder 3"/>
          <p:cNvSpPr>
            <a:spLocks noGrp="1"/>
          </p:cNvSpPr>
          <p:nvPr>
            <p:ph type="sldNum" sz="quarter" idx="5"/>
          </p:nvPr>
        </p:nvSpPr>
        <p:spPr/>
        <p:txBody>
          <a:bodyPr/>
          <a:lstStyle/>
          <a:p>
            <a:fld id="{0A2711C2-4439-4566-A9D4-7493717EF34B}" type="slidenum">
              <a:rPr lang="en-US" smtClean="0"/>
              <a:t>42</a:t>
            </a:fld>
            <a:endParaRPr lang="en-US"/>
          </a:p>
        </p:txBody>
      </p:sp>
    </p:spTree>
    <p:extLst>
      <p:ext uri="{BB962C8B-B14F-4D97-AF65-F5344CB8AC3E}">
        <p14:creationId xmlns:p14="http://schemas.microsoft.com/office/powerpoint/2010/main" val="1158094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Follow Through</a:t>
            </a:r>
            <a:r>
              <a:rPr lang="en-US" b="0" i="0" dirty="0">
                <a:solidFill>
                  <a:srgbClr val="374151"/>
                </a:solidFill>
                <a:effectLst/>
                <a:latin typeface="Söhne"/>
              </a:rPr>
              <a:t>: Ensure that tasks and projects are completed as promised. Avoid making commitments that you cannot fulfill and ensure that your team follows through on their commitments as well.</a:t>
            </a:r>
          </a:p>
        </p:txBody>
      </p:sp>
      <p:sp>
        <p:nvSpPr>
          <p:cNvPr id="4" name="Slide Number Placeholder 3"/>
          <p:cNvSpPr>
            <a:spLocks noGrp="1"/>
          </p:cNvSpPr>
          <p:nvPr>
            <p:ph type="sldNum" sz="quarter" idx="5"/>
          </p:nvPr>
        </p:nvSpPr>
        <p:spPr/>
        <p:txBody>
          <a:bodyPr/>
          <a:lstStyle/>
          <a:p>
            <a:fld id="{0A2711C2-4439-4566-A9D4-7493717EF34B}" type="slidenum">
              <a:rPr lang="en-US" smtClean="0"/>
              <a:t>43</a:t>
            </a:fld>
            <a:endParaRPr lang="en-US"/>
          </a:p>
        </p:txBody>
      </p:sp>
    </p:spTree>
    <p:extLst>
      <p:ext uri="{BB962C8B-B14F-4D97-AF65-F5344CB8AC3E}">
        <p14:creationId xmlns:p14="http://schemas.microsoft.com/office/powerpoint/2010/main" val="3877298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Build Relationships</a:t>
            </a:r>
            <a:r>
              <a:rPr lang="en-US" b="0" i="0" dirty="0">
                <a:solidFill>
                  <a:srgbClr val="374151"/>
                </a:solidFill>
                <a:effectLst/>
                <a:latin typeface="Söhne"/>
              </a:rPr>
              <a:t>: Cultivate strong relationships with team members based on trust, respect, and open communication. A dependable leader fosters a positive team atmosphere.</a:t>
            </a:r>
          </a:p>
        </p:txBody>
      </p:sp>
      <p:sp>
        <p:nvSpPr>
          <p:cNvPr id="4" name="Slide Number Placeholder 3"/>
          <p:cNvSpPr>
            <a:spLocks noGrp="1"/>
          </p:cNvSpPr>
          <p:nvPr>
            <p:ph type="sldNum" sz="quarter" idx="5"/>
          </p:nvPr>
        </p:nvSpPr>
        <p:spPr/>
        <p:txBody>
          <a:bodyPr/>
          <a:lstStyle/>
          <a:p>
            <a:fld id="{0A2711C2-4439-4566-A9D4-7493717EF34B}" type="slidenum">
              <a:rPr lang="en-US" smtClean="0"/>
              <a:t>44</a:t>
            </a:fld>
            <a:endParaRPr lang="en-US"/>
          </a:p>
        </p:txBody>
      </p:sp>
    </p:spTree>
    <p:extLst>
      <p:ext uri="{BB962C8B-B14F-4D97-AF65-F5344CB8AC3E}">
        <p14:creationId xmlns:p14="http://schemas.microsoft.com/office/powerpoint/2010/main" val="3963566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By embodying the "Dependability" trait, you can foster a reliable and productive software development team that consistently delivers quality results, meets deadlines, and works cohesively toward common goals.</a:t>
            </a:r>
          </a:p>
        </p:txBody>
      </p:sp>
      <p:sp>
        <p:nvSpPr>
          <p:cNvPr id="4" name="Slide Number Placeholder 3"/>
          <p:cNvSpPr>
            <a:spLocks noGrp="1"/>
          </p:cNvSpPr>
          <p:nvPr>
            <p:ph type="sldNum" sz="quarter" idx="5"/>
          </p:nvPr>
        </p:nvSpPr>
        <p:spPr/>
        <p:txBody>
          <a:bodyPr/>
          <a:lstStyle/>
          <a:p>
            <a:fld id="{0A2711C2-4439-4566-A9D4-7493717EF34B}" type="slidenum">
              <a:rPr lang="en-US" smtClean="0"/>
              <a:t>45</a:t>
            </a:fld>
            <a:endParaRPr lang="en-US"/>
          </a:p>
        </p:txBody>
      </p:sp>
    </p:spTree>
    <p:extLst>
      <p:ext uri="{BB962C8B-B14F-4D97-AF65-F5344CB8AC3E}">
        <p14:creationId xmlns:p14="http://schemas.microsoft.com/office/powerpoint/2010/main" val="2370237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Take initiative</a:t>
            </a:r>
            <a:r>
              <a:rPr lang="en-US" sz="1200" dirty="0">
                <a:solidFill>
                  <a:schemeClr val="bg1"/>
                </a:solidFill>
              </a:rPr>
              <a:t> – Stay alert.  Be aware of things that need to be done and then to do them without having to be told.</a:t>
            </a:r>
          </a:p>
          <a:p>
            <a:endParaRPr lang="en-US" dirty="0"/>
          </a:p>
          <a:p>
            <a:pPr algn="l"/>
            <a:r>
              <a:rPr lang="en-US" b="0" i="0" dirty="0">
                <a:solidFill>
                  <a:srgbClr val="374151"/>
                </a:solidFill>
                <a:effectLst/>
                <a:latin typeface="Söhne"/>
              </a:rPr>
              <a:t>The "Initiative" leadership trait from the US Marine Corps involves taking action without being told, being proactive, and showing creativity in problem-solving. Applying this trait to leading a software development team entails fostering a culture of innovation, encouraging proactive thinking, and empowering team members to take ownership of their work. Here's how you can apply the "Initiative" trait to lead a software development team effectively: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46</a:t>
            </a:fld>
            <a:endParaRPr lang="en-US"/>
          </a:p>
        </p:txBody>
      </p:sp>
    </p:spTree>
    <p:extLst>
      <p:ext uri="{BB962C8B-B14F-4D97-AF65-F5344CB8AC3E}">
        <p14:creationId xmlns:p14="http://schemas.microsoft.com/office/powerpoint/2010/main" val="1922194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Encourage Creative Thinking</a:t>
            </a:r>
            <a:r>
              <a:rPr lang="en-US" b="0" i="0" dirty="0">
                <a:solidFill>
                  <a:srgbClr val="374151"/>
                </a:solidFill>
                <a:effectLst/>
                <a:latin typeface="Söhne"/>
              </a:rPr>
              <a:t>: Foster an environment where team members are encouraged to come up with new ideas and solutions. Welcome diverse perspectives and innovative approaches to problem-solving.</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47</a:t>
            </a:fld>
            <a:endParaRPr lang="en-US"/>
          </a:p>
        </p:txBody>
      </p:sp>
    </p:spTree>
    <p:extLst>
      <p:ext uri="{BB962C8B-B14F-4D97-AF65-F5344CB8AC3E}">
        <p14:creationId xmlns:p14="http://schemas.microsoft.com/office/powerpoint/2010/main" val="43034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Merit-based Recognition</a:t>
            </a:r>
            <a:r>
              <a:rPr lang="en-US" b="0" i="0" dirty="0">
                <a:solidFill>
                  <a:srgbClr val="374151"/>
                </a:solidFill>
                <a:effectLst/>
                <a:latin typeface="Söhne"/>
              </a:rPr>
              <a:t>: Recognize and reward team members based on their contributions and performance rather than personal preferences. Acknowledge achievements and efforts openly to promote a sense of fairness and motivation among the team.</a:t>
            </a:r>
          </a:p>
        </p:txBody>
      </p:sp>
      <p:sp>
        <p:nvSpPr>
          <p:cNvPr id="4" name="Slide Number Placeholder 3"/>
          <p:cNvSpPr>
            <a:spLocks noGrp="1"/>
          </p:cNvSpPr>
          <p:nvPr>
            <p:ph type="sldNum" sz="quarter" idx="5"/>
          </p:nvPr>
        </p:nvSpPr>
        <p:spPr/>
        <p:txBody>
          <a:bodyPr/>
          <a:lstStyle/>
          <a:p>
            <a:fld id="{0A2711C2-4439-4566-A9D4-7493717EF34B}" type="slidenum">
              <a:rPr lang="en-US" smtClean="0"/>
              <a:t>12</a:t>
            </a:fld>
            <a:endParaRPr lang="en-US"/>
          </a:p>
        </p:txBody>
      </p:sp>
    </p:spTree>
    <p:extLst>
      <p:ext uri="{BB962C8B-B14F-4D97-AF65-F5344CB8AC3E}">
        <p14:creationId xmlns:p14="http://schemas.microsoft.com/office/powerpoint/2010/main" val="958680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Empowerment</a:t>
            </a:r>
            <a:r>
              <a:rPr lang="en-US" b="0" i="0" dirty="0">
                <a:solidFill>
                  <a:srgbClr val="374151"/>
                </a:solidFill>
                <a:effectLst/>
                <a:latin typeface="Söhne"/>
              </a:rPr>
              <a:t>: Delegate responsibilities and decision-making authority to team members. Give them the autonomy to take ownership of their tasks and initiatives, fostering a sense of empowerment.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48</a:t>
            </a:fld>
            <a:endParaRPr lang="en-US"/>
          </a:p>
        </p:txBody>
      </p:sp>
    </p:spTree>
    <p:extLst>
      <p:ext uri="{BB962C8B-B14F-4D97-AF65-F5344CB8AC3E}">
        <p14:creationId xmlns:p14="http://schemas.microsoft.com/office/powerpoint/2010/main" val="2145732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Lead by Example</a:t>
            </a:r>
            <a:r>
              <a:rPr lang="en-US" b="0" i="0" dirty="0">
                <a:solidFill>
                  <a:srgbClr val="374151"/>
                </a:solidFill>
                <a:effectLst/>
                <a:latin typeface="Söhne"/>
              </a:rPr>
              <a:t>: Demonstrate initiative in your own actions and decisions. Show your team that you're willing to go above and beyond, inspiring them to do the same.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49</a:t>
            </a:fld>
            <a:endParaRPr lang="en-US"/>
          </a:p>
        </p:txBody>
      </p:sp>
    </p:spTree>
    <p:extLst>
      <p:ext uri="{BB962C8B-B14F-4D97-AF65-F5344CB8AC3E}">
        <p14:creationId xmlns:p14="http://schemas.microsoft.com/office/powerpoint/2010/main" val="30908414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Identify Opportunities</a:t>
            </a:r>
            <a:r>
              <a:rPr lang="en-US" b="0" i="0" dirty="0">
                <a:solidFill>
                  <a:srgbClr val="374151"/>
                </a:solidFill>
                <a:effectLst/>
                <a:latin typeface="Söhne"/>
              </a:rPr>
              <a:t>: Continuously scan the software development landscape for new opportunities, emerging technologies, and market trends. Encourage your team to explore these opportunities and integrate them into projects.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50</a:t>
            </a:fld>
            <a:endParaRPr lang="en-US"/>
          </a:p>
        </p:txBody>
      </p:sp>
    </p:spTree>
    <p:extLst>
      <p:ext uri="{BB962C8B-B14F-4D97-AF65-F5344CB8AC3E}">
        <p14:creationId xmlns:p14="http://schemas.microsoft.com/office/powerpoint/2010/main" val="538036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Risk-Taking</a:t>
            </a:r>
            <a:r>
              <a:rPr lang="en-US" b="0" i="0" dirty="0">
                <a:solidFill>
                  <a:srgbClr val="374151"/>
                </a:solidFill>
                <a:effectLst/>
                <a:latin typeface="Söhne"/>
              </a:rPr>
              <a:t>: Embrace calculated risks and encourage your team to do the same. Acknowledge that not every initiative will succeed, but failures can provide valuable learning experiences.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51</a:t>
            </a:fld>
            <a:endParaRPr lang="en-US"/>
          </a:p>
        </p:txBody>
      </p:sp>
    </p:spTree>
    <p:extLst>
      <p:ext uri="{BB962C8B-B14F-4D97-AF65-F5344CB8AC3E}">
        <p14:creationId xmlns:p14="http://schemas.microsoft.com/office/powerpoint/2010/main" val="627373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Problem-Solving Culture</a:t>
            </a:r>
            <a:r>
              <a:rPr lang="en-US" b="0" i="0" dirty="0">
                <a:solidFill>
                  <a:srgbClr val="374151"/>
                </a:solidFill>
                <a:effectLst/>
                <a:latin typeface="Söhne"/>
              </a:rPr>
              <a:t>: Cultivate a culture where team members actively seek solutions to challenges. Encourage them to address problems proactively rather than waiting for issues to escalate.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52</a:t>
            </a:fld>
            <a:endParaRPr lang="en-US"/>
          </a:p>
        </p:txBody>
      </p:sp>
    </p:spTree>
    <p:extLst>
      <p:ext uri="{BB962C8B-B14F-4D97-AF65-F5344CB8AC3E}">
        <p14:creationId xmlns:p14="http://schemas.microsoft.com/office/powerpoint/2010/main" val="4228107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Innovation Time</a:t>
            </a:r>
            <a:r>
              <a:rPr lang="en-US" b="0" i="0" dirty="0">
                <a:solidFill>
                  <a:srgbClr val="374151"/>
                </a:solidFill>
                <a:effectLst/>
                <a:latin typeface="Söhne"/>
              </a:rPr>
              <a:t>: Dedicate time for team members to work on personal projects or explore new ideas. This "innovation time" can lead to creative breakthroughs and novel solutions.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53</a:t>
            </a:fld>
            <a:endParaRPr lang="en-US"/>
          </a:p>
        </p:txBody>
      </p:sp>
    </p:spTree>
    <p:extLst>
      <p:ext uri="{BB962C8B-B14F-4D97-AF65-F5344CB8AC3E}">
        <p14:creationId xmlns:p14="http://schemas.microsoft.com/office/powerpoint/2010/main" val="4051776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Recognition of Initiative</a:t>
            </a:r>
            <a:r>
              <a:rPr lang="en-US" b="0" i="0" dirty="0">
                <a:solidFill>
                  <a:srgbClr val="374151"/>
                </a:solidFill>
                <a:effectLst/>
                <a:latin typeface="Söhne"/>
              </a:rPr>
              <a:t>: Acknowledge and celebrate team members who take initiative and contribute innovative ideas. Recognize their efforts to inspire others to follow suit.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54</a:t>
            </a:fld>
            <a:endParaRPr lang="en-US"/>
          </a:p>
        </p:txBody>
      </p:sp>
    </p:spTree>
    <p:extLst>
      <p:ext uri="{BB962C8B-B14F-4D97-AF65-F5344CB8AC3E}">
        <p14:creationId xmlns:p14="http://schemas.microsoft.com/office/powerpoint/2010/main" val="637933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Align with Goals</a:t>
            </a:r>
            <a:r>
              <a:rPr lang="en-US" b="0" i="0" dirty="0">
                <a:solidFill>
                  <a:srgbClr val="374151"/>
                </a:solidFill>
                <a:effectLst/>
                <a:latin typeface="Söhne"/>
              </a:rPr>
              <a:t>: Ensure that initiatives align with the team's goals and the overall business objectives. Initiatives should contribute to the team's mission and strategic direction.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55</a:t>
            </a:fld>
            <a:endParaRPr lang="en-US"/>
          </a:p>
        </p:txBody>
      </p:sp>
    </p:spTree>
    <p:extLst>
      <p:ext uri="{BB962C8B-B14F-4D97-AF65-F5344CB8AC3E}">
        <p14:creationId xmlns:p14="http://schemas.microsoft.com/office/powerpoint/2010/main" val="2853345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Provide Resources and Support</a:t>
            </a:r>
            <a:r>
              <a:rPr lang="en-US" b="0" i="0" dirty="0">
                <a:solidFill>
                  <a:srgbClr val="374151"/>
                </a:solidFill>
                <a:effectLst/>
                <a:latin typeface="Söhne"/>
              </a:rPr>
              <a:t>: Offer the necessary resources, tools, and training to support team members' initiatives. Remove obstacles that may hinder their progress.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56</a:t>
            </a:fld>
            <a:endParaRPr lang="en-US"/>
          </a:p>
        </p:txBody>
      </p:sp>
    </p:spTree>
    <p:extLst>
      <p:ext uri="{BB962C8B-B14F-4D97-AF65-F5344CB8AC3E}">
        <p14:creationId xmlns:p14="http://schemas.microsoft.com/office/powerpoint/2010/main" val="4267116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Learn from Failure</a:t>
            </a:r>
            <a:r>
              <a:rPr lang="en-US" b="0" i="0" dirty="0">
                <a:solidFill>
                  <a:srgbClr val="374151"/>
                </a:solidFill>
                <a:effectLst/>
                <a:latin typeface="Söhne"/>
              </a:rPr>
              <a:t>: Emphasize that failure is a part of the learning process. Encourage team members to analyze failures, extract lessons, and apply those lessons to future initiatives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57</a:t>
            </a:fld>
            <a:endParaRPr lang="en-US"/>
          </a:p>
        </p:txBody>
      </p:sp>
    </p:spTree>
    <p:extLst>
      <p:ext uri="{BB962C8B-B14F-4D97-AF65-F5344CB8AC3E}">
        <p14:creationId xmlns:p14="http://schemas.microsoft.com/office/powerpoint/2010/main" val="76331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Transparent Decision-Making</a:t>
            </a:r>
            <a:r>
              <a:rPr lang="en-US" b="0" i="0" dirty="0">
                <a:solidFill>
                  <a:srgbClr val="374151"/>
                </a:solidFill>
                <a:effectLst/>
                <a:latin typeface="Söhne"/>
              </a:rPr>
              <a:t>: Communicate the reasoning behind decisions transparently, especially when it comes to resource allocation, project priorities, and performance evaluations. This helps in building trust and understanding among team members.</a:t>
            </a:r>
          </a:p>
        </p:txBody>
      </p:sp>
      <p:sp>
        <p:nvSpPr>
          <p:cNvPr id="4" name="Slide Number Placeholder 3"/>
          <p:cNvSpPr>
            <a:spLocks noGrp="1"/>
          </p:cNvSpPr>
          <p:nvPr>
            <p:ph type="sldNum" sz="quarter" idx="5"/>
          </p:nvPr>
        </p:nvSpPr>
        <p:spPr/>
        <p:txBody>
          <a:bodyPr/>
          <a:lstStyle/>
          <a:p>
            <a:fld id="{0A2711C2-4439-4566-A9D4-7493717EF34B}" type="slidenum">
              <a:rPr lang="en-US" smtClean="0"/>
              <a:t>13</a:t>
            </a:fld>
            <a:endParaRPr lang="en-US"/>
          </a:p>
        </p:txBody>
      </p:sp>
    </p:spTree>
    <p:extLst>
      <p:ext uri="{BB962C8B-B14F-4D97-AF65-F5344CB8AC3E}">
        <p14:creationId xmlns:p14="http://schemas.microsoft.com/office/powerpoint/2010/main" val="3392930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By embracing the "Initiative" trait, you can create a dynamic and innovative software development team that proactively seeks solutions, explores new opportunities, and drives continuous improvement. This proactive approach can lead to increased creativity, efficiency, and overall success for your team and projects.</a:t>
            </a:r>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58</a:t>
            </a:fld>
            <a:endParaRPr lang="en-US"/>
          </a:p>
        </p:txBody>
      </p:sp>
    </p:spTree>
    <p:extLst>
      <p:ext uri="{BB962C8B-B14F-4D97-AF65-F5344CB8AC3E}">
        <p14:creationId xmlns:p14="http://schemas.microsoft.com/office/powerpoint/2010/main" val="229676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Good decisions without delay</a:t>
            </a:r>
            <a:r>
              <a:rPr lang="en-US" sz="1200" dirty="0">
                <a:solidFill>
                  <a:schemeClr val="bg1"/>
                </a:solidFill>
              </a:rPr>
              <a:t> – Be positive in your actions.  Act with conviction and avoid changing directions on an issue.</a:t>
            </a:r>
          </a:p>
          <a:p>
            <a:endParaRPr lang="en-US" dirty="0"/>
          </a:p>
          <a:p>
            <a:pPr algn="l"/>
            <a:r>
              <a:rPr lang="en-US" b="0" i="0" dirty="0">
                <a:solidFill>
                  <a:srgbClr val="374151"/>
                </a:solidFill>
                <a:effectLst/>
                <a:latin typeface="Söhne"/>
              </a:rPr>
              <a:t>The "Decisiveness" leadership trait from the US Marine Corps involves making timely and effective decisions, even in high-pressure situations. Applying this trait to leading a software development team involves making well-informed choices that guide the team toward successful outcomes. Here's how you can apply the "Decisiveness" trait to lead a software development team effectively: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59</a:t>
            </a:fld>
            <a:endParaRPr lang="en-US"/>
          </a:p>
        </p:txBody>
      </p:sp>
    </p:spTree>
    <p:extLst>
      <p:ext uri="{BB962C8B-B14F-4D97-AF65-F5344CB8AC3E}">
        <p14:creationId xmlns:p14="http://schemas.microsoft.com/office/powerpoint/2010/main" val="23616767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Clear Vision</a:t>
            </a:r>
            <a:r>
              <a:rPr lang="en-US" b="0" i="0" dirty="0">
                <a:solidFill>
                  <a:srgbClr val="374151"/>
                </a:solidFill>
                <a:effectLst/>
                <a:latin typeface="Söhne"/>
              </a:rPr>
              <a:t>: Establish a clear vision for the project and the team's goals. This clarity will provide a foundation for making decisions that align with the larger objectives.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60</a:t>
            </a:fld>
            <a:endParaRPr lang="en-US"/>
          </a:p>
        </p:txBody>
      </p:sp>
    </p:spTree>
    <p:extLst>
      <p:ext uri="{BB962C8B-B14F-4D97-AF65-F5344CB8AC3E}">
        <p14:creationId xmlns:p14="http://schemas.microsoft.com/office/powerpoint/2010/main" val="1927904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Gather Information</a:t>
            </a:r>
            <a:r>
              <a:rPr lang="en-US" b="0" i="0" dirty="0">
                <a:solidFill>
                  <a:srgbClr val="374151"/>
                </a:solidFill>
                <a:effectLst/>
                <a:latin typeface="Söhne"/>
              </a:rPr>
              <a:t>: Collect relevant information and data before making decisions. Consider the technical aspects, project requirements, constraints, and potential risks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61</a:t>
            </a:fld>
            <a:endParaRPr lang="en-US"/>
          </a:p>
        </p:txBody>
      </p:sp>
    </p:spTree>
    <p:extLst>
      <p:ext uri="{BB962C8B-B14F-4D97-AF65-F5344CB8AC3E}">
        <p14:creationId xmlns:p14="http://schemas.microsoft.com/office/powerpoint/2010/main" val="1869235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Prioritize</a:t>
            </a:r>
            <a:r>
              <a:rPr lang="en-US" b="0" i="0" dirty="0">
                <a:solidFill>
                  <a:srgbClr val="374151"/>
                </a:solidFill>
                <a:effectLst/>
                <a:latin typeface="Söhne"/>
              </a:rPr>
              <a:t>: Assess the urgency and impact of different decisions. Prioritize tasks and choices based on their significance to the project's success.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62</a:t>
            </a:fld>
            <a:endParaRPr lang="en-US"/>
          </a:p>
        </p:txBody>
      </p:sp>
    </p:spTree>
    <p:extLst>
      <p:ext uri="{BB962C8B-B14F-4D97-AF65-F5344CB8AC3E}">
        <p14:creationId xmlns:p14="http://schemas.microsoft.com/office/powerpoint/2010/main" val="3723371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Rapid Response</a:t>
            </a:r>
            <a:r>
              <a:rPr lang="en-US" b="0" i="0" dirty="0">
                <a:solidFill>
                  <a:srgbClr val="374151"/>
                </a:solidFill>
                <a:effectLst/>
                <a:latin typeface="Söhne"/>
              </a:rPr>
              <a:t>: In time-sensitive situations, demonstrate the ability to make quick decisions. Balance speed with thorough consideration to avoid hasty choices.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63</a:t>
            </a:fld>
            <a:endParaRPr lang="en-US"/>
          </a:p>
        </p:txBody>
      </p:sp>
    </p:spTree>
    <p:extLst>
      <p:ext uri="{BB962C8B-B14F-4D97-AF65-F5344CB8AC3E}">
        <p14:creationId xmlns:p14="http://schemas.microsoft.com/office/powerpoint/2010/main" val="22051792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Analysis-Action Balance</a:t>
            </a:r>
            <a:r>
              <a:rPr lang="en-US" b="0" i="0" dirty="0">
                <a:solidFill>
                  <a:srgbClr val="374151"/>
                </a:solidFill>
                <a:effectLst/>
                <a:latin typeface="Söhne"/>
              </a:rPr>
              <a:t>: Find a balance between analysis and action. While thorough analysis is important, avoid getting stuck in endless deliberation.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64</a:t>
            </a:fld>
            <a:endParaRPr lang="en-US"/>
          </a:p>
        </p:txBody>
      </p:sp>
    </p:spTree>
    <p:extLst>
      <p:ext uri="{BB962C8B-B14F-4D97-AF65-F5344CB8AC3E}">
        <p14:creationId xmlns:p14="http://schemas.microsoft.com/office/powerpoint/2010/main" val="21111516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Consultation</a:t>
            </a:r>
            <a:r>
              <a:rPr lang="en-US" b="0" i="0" dirty="0">
                <a:solidFill>
                  <a:srgbClr val="374151"/>
                </a:solidFill>
                <a:effectLst/>
                <a:latin typeface="Söhne"/>
              </a:rPr>
              <a:t>: Seek input from team members and experts when necessary. Collaborative decision-making can lead to more well-rounded and effective choices.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65</a:t>
            </a:fld>
            <a:endParaRPr lang="en-US"/>
          </a:p>
        </p:txBody>
      </p:sp>
    </p:spTree>
    <p:extLst>
      <p:ext uri="{BB962C8B-B14F-4D97-AF65-F5344CB8AC3E}">
        <p14:creationId xmlns:p14="http://schemas.microsoft.com/office/powerpoint/2010/main" val="34191795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Risk Management</a:t>
            </a:r>
            <a:r>
              <a:rPr lang="en-US" b="0" i="0" dirty="0">
                <a:solidFill>
                  <a:srgbClr val="374151"/>
                </a:solidFill>
                <a:effectLst/>
                <a:latin typeface="Söhne"/>
              </a:rPr>
              <a:t>: Embrace calculated risks and understand that not all decisions will guarantee success. Assess potential risks and develop contingency plans.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66</a:t>
            </a:fld>
            <a:endParaRPr lang="en-US"/>
          </a:p>
        </p:txBody>
      </p:sp>
    </p:spTree>
    <p:extLst>
      <p:ext uri="{BB962C8B-B14F-4D97-AF65-F5344CB8AC3E}">
        <p14:creationId xmlns:p14="http://schemas.microsoft.com/office/powerpoint/2010/main" val="3667494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Long-Term Impact</a:t>
            </a:r>
            <a:r>
              <a:rPr lang="en-US" b="0" i="0" dirty="0">
                <a:solidFill>
                  <a:srgbClr val="374151"/>
                </a:solidFill>
                <a:effectLst/>
                <a:latin typeface="Söhne"/>
              </a:rPr>
              <a:t>: Consider the long-term implications of your decisions on the project, the team, and the organization. Strive for choices that contribute to sustained success.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67</a:t>
            </a:fld>
            <a:endParaRPr lang="en-US"/>
          </a:p>
        </p:txBody>
      </p:sp>
    </p:spTree>
    <p:extLst>
      <p:ext uri="{BB962C8B-B14F-4D97-AF65-F5344CB8AC3E}">
        <p14:creationId xmlns:p14="http://schemas.microsoft.com/office/powerpoint/2010/main" val="346945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Accountability and Consequences</a:t>
            </a:r>
            <a:r>
              <a:rPr lang="en-US" b="0" i="0" dirty="0">
                <a:solidFill>
                  <a:srgbClr val="374151"/>
                </a:solidFill>
                <a:effectLst/>
                <a:latin typeface="Söhne"/>
              </a:rPr>
              <a:t>: Just as in the Marine Corps where accountability is important, hold team members accountable for their actions and performance. Address poor performance or behavior consistently and fairly, applying appropriate consequences as necessary.</a:t>
            </a:r>
          </a:p>
        </p:txBody>
      </p:sp>
      <p:sp>
        <p:nvSpPr>
          <p:cNvPr id="4" name="Slide Number Placeholder 3"/>
          <p:cNvSpPr>
            <a:spLocks noGrp="1"/>
          </p:cNvSpPr>
          <p:nvPr>
            <p:ph type="sldNum" sz="quarter" idx="5"/>
          </p:nvPr>
        </p:nvSpPr>
        <p:spPr/>
        <p:txBody>
          <a:bodyPr/>
          <a:lstStyle/>
          <a:p>
            <a:fld id="{0A2711C2-4439-4566-A9D4-7493717EF34B}" type="slidenum">
              <a:rPr lang="en-US" smtClean="0"/>
              <a:t>14</a:t>
            </a:fld>
            <a:endParaRPr lang="en-US"/>
          </a:p>
        </p:txBody>
      </p:sp>
    </p:spTree>
    <p:extLst>
      <p:ext uri="{BB962C8B-B14F-4D97-AF65-F5344CB8AC3E}">
        <p14:creationId xmlns:p14="http://schemas.microsoft.com/office/powerpoint/2010/main" val="14526127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Adaptability</a:t>
            </a:r>
            <a:r>
              <a:rPr lang="en-US" b="0" i="0" dirty="0">
                <a:solidFill>
                  <a:srgbClr val="374151"/>
                </a:solidFill>
                <a:effectLst/>
                <a:latin typeface="Söhne"/>
              </a:rPr>
              <a:t>: Be open to adjusting decisions if new information arises or circumstances change. Adaptability is crucial in the dynamic field of software development.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68</a:t>
            </a:fld>
            <a:endParaRPr lang="en-US"/>
          </a:p>
        </p:txBody>
      </p:sp>
    </p:spTree>
    <p:extLst>
      <p:ext uri="{BB962C8B-B14F-4D97-AF65-F5344CB8AC3E}">
        <p14:creationId xmlns:p14="http://schemas.microsoft.com/office/powerpoint/2010/main" val="4999964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Communication</a:t>
            </a:r>
            <a:r>
              <a:rPr lang="en-US" b="0" i="0" dirty="0">
                <a:solidFill>
                  <a:srgbClr val="374151"/>
                </a:solidFill>
                <a:effectLst/>
                <a:latin typeface="Söhne"/>
              </a:rPr>
              <a:t>: Communicate decisions clearly and transparently to the team. Explain the rationale behind your choices to foster understanding and buy-in.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69</a:t>
            </a:fld>
            <a:endParaRPr lang="en-US"/>
          </a:p>
        </p:txBody>
      </p:sp>
    </p:spTree>
    <p:extLst>
      <p:ext uri="{BB962C8B-B14F-4D97-AF65-F5344CB8AC3E}">
        <p14:creationId xmlns:p14="http://schemas.microsoft.com/office/powerpoint/2010/main" val="2678776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Consistency</a:t>
            </a:r>
            <a:r>
              <a:rPr lang="en-US" b="0" i="0" dirty="0">
                <a:solidFill>
                  <a:srgbClr val="374151"/>
                </a:solidFill>
                <a:effectLst/>
                <a:latin typeface="Söhne"/>
              </a:rPr>
              <a:t>: Establish a consistent decision-making framework. This builds trust among team members and helps them predict how decisions will be made.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70</a:t>
            </a:fld>
            <a:endParaRPr lang="en-US"/>
          </a:p>
        </p:txBody>
      </p:sp>
    </p:spTree>
    <p:extLst>
      <p:ext uri="{BB962C8B-B14F-4D97-AF65-F5344CB8AC3E}">
        <p14:creationId xmlns:p14="http://schemas.microsoft.com/office/powerpoint/2010/main" val="2078214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Decisive Confidence</a:t>
            </a:r>
            <a:r>
              <a:rPr lang="en-US" b="0" i="0" dirty="0">
                <a:solidFill>
                  <a:srgbClr val="374151"/>
                </a:solidFill>
                <a:effectLst/>
                <a:latin typeface="Söhne"/>
              </a:rPr>
              <a:t>: Demonstrate confidence in your decisions, even when faced with uncertainty. Your confidence can inspire trust and stability within the team.</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71</a:t>
            </a:fld>
            <a:endParaRPr lang="en-US"/>
          </a:p>
        </p:txBody>
      </p:sp>
    </p:spTree>
    <p:extLst>
      <p:ext uri="{BB962C8B-B14F-4D97-AF65-F5344CB8AC3E}">
        <p14:creationId xmlns:p14="http://schemas.microsoft.com/office/powerpoint/2010/main" val="23341248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Feedback Loop</a:t>
            </a:r>
            <a:r>
              <a:rPr lang="en-US" b="0" i="0" dirty="0">
                <a:solidFill>
                  <a:srgbClr val="374151"/>
                </a:solidFill>
                <a:effectLst/>
                <a:latin typeface="Söhne"/>
              </a:rPr>
              <a:t>: Implement a feedback loop to evaluate the outcomes of decisions. Use this information to learn and improve your decision-making process over time.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72</a:t>
            </a:fld>
            <a:endParaRPr lang="en-US"/>
          </a:p>
        </p:txBody>
      </p:sp>
    </p:spTree>
    <p:extLst>
      <p:ext uri="{BB962C8B-B14F-4D97-AF65-F5344CB8AC3E}">
        <p14:creationId xmlns:p14="http://schemas.microsoft.com/office/powerpoint/2010/main" val="37425384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By embodying the "Decisiveness" trait, you'll lead your software development team with clarity and confidence. Making timely and well-considered decisions will guide your team toward achieving project milestones, handling challenges, and contributing to the overall success of the team's endeavors.</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73</a:t>
            </a:fld>
            <a:endParaRPr lang="en-US"/>
          </a:p>
        </p:txBody>
      </p:sp>
    </p:spTree>
    <p:extLst>
      <p:ext uri="{BB962C8B-B14F-4D97-AF65-F5344CB8AC3E}">
        <p14:creationId xmlns:p14="http://schemas.microsoft.com/office/powerpoint/2010/main" val="9868180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Maintain good relations</a:t>
            </a:r>
            <a:r>
              <a:rPr lang="en-US" sz="1200" dirty="0">
                <a:solidFill>
                  <a:schemeClr val="bg1"/>
                </a:solidFill>
              </a:rPr>
              <a:t> – Be courteous and cheerful at all times.  Treat others as you would like to be treated.</a:t>
            </a:r>
          </a:p>
          <a:p>
            <a:pPr algn="l"/>
            <a:endParaRPr lang="en-US" b="0" i="0" dirty="0">
              <a:solidFill>
                <a:srgbClr val="374151"/>
              </a:solidFill>
              <a:effectLst/>
              <a:latin typeface="Söhne"/>
            </a:endParaRPr>
          </a:p>
          <a:p>
            <a:pPr algn="l"/>
            <a:r>
              <a:rPr lang="en-US" b="0" i="0" dirty="0">
                <a:solidFill>
                  <a:srgbClr val="374151"/>
                </a:solidFill>
                <a:effectLst/>
                <a:latin typeface="Söhne"/>
              </a:rPr>
              <a:t>The "Tact" leadership trait from the US Marine Corps involves treating others with respect and sensitivity, even in difficult situations. Applying this trait to leading a software development team involves effective communication, fostering a positive work environment, and addressing challenges with empathy and understanding. Here's how you can apply the "Tact" trait to lead a software development team effectively: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74</a:t>
            </a:fld>
            <a:endParaRPr lang="en-US"/>
          </a:p>
        </p:txBody>
      </p:sp>
    </p:spTree>
    <p:extLst>
      <p:ext uri="{BB962C8B-B14F-4D97-AF65-F5344CB8AC3E}">
        <p14:creationId xmlns:p14="http://schemas.microsoft.com/office/powerpoint/2010/main" val="34447314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Respectful Communication</a:t>
            </a:r>
            <a:r>
              <a:rPr lang="en-US" b="0" i="0" dirty="0">
                <a:solidFill>
                  <a:srgbClr val="374151"/>
                </a:solidFill>
                <a:effectLst/>
                <a:latin typeface="Söhne"/>
              </a:rPr>
              <a:t>: Communicate with team members in a respectful and considerate manner. Use positive language and avoid confrontational or aggressive behavior.</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75</a:t>
            </a:fld>
            <a:endParaRPr lang="en-US"/>
          </a:p>
        </p:txBody>
      </p:sp>
    </p:spTree>
    <p:extLst>
      <p:ext uri="{BB962C8B-B14F-4D97-AF65-F5344CB8AC3E}">
        <p14:creationId xmlns:p14="http://schemas.microsoft.com/office/powerpoint/2010/main" val="16337130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Active Listening</a:t>
            </a:r>
            <a:r>
              <a:rPr lang="en-US" b="0" i="0" dirty="0">
                <a:solidFill>
                  <a:srgbClr val="374151"/>
                </a:solidFill>
                <a:effectLst/>
                <a:latin typeface="Söhne"/>
              </a:rPr>
              <a:t>: Practice active listening to understand your team members' concerns, ideas, and feedback. This demonstrates your genuine interest in their perspectives.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76</a:t>
            </a:fld>
            <a:endParaRPr lang="en-US"/>
          </a:p>
        </p:txBody>
      </p:sp>
    </p:spTree>
    <p:extLst>
      <p:ext uri="{BB962C8B-B14F-4D97-AF65-F5344CB8AC3E}">
        <p14:creationId xmlns:p14="http://schemas.microsoft.com/office/powerpoint/2010/main" val="27165152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Empathy</a:t>
            </a:r>
            <a:r>
              <a:rPr lang="en-US" b="0" i="0" dirty="0">
                <a:solidFill>
                  <a:srgbClr val="374151"/>
                </a:solidFill>
                <a:effectLst/>
                <a:latin typeface="Söhne"/>
              </a:rPr>
              <a:t>: Put yourself in your team members' shoes to understand their experiences, challenges, and viewpoints. Show empathy when addressing their needs and concerns.</a:t>
            </a:r>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77</a:t>
            </a:fld>
            <a:endParaRPr lang="en-US"/>
          </a:p>
        </p:txBody>
      </p:sp>
    </p:spTree>
    <p:extLst>
      <p:ext uri="{BB962C8B-B14F-4D97-AF65-F5344CB8AC3E}">
        <p14:creationId xmlns:p14="http://schemas.microsoft.com/office/powerpoint/2010/main" val="3278828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Equitable Workload</a:t>
            </a:r>
            <a:r>
              <a:rPr lang="en-US" b="0" i="0" dirty="0">
                <a:solidFill>
                  <a:srgbClr val="374151"/>
                </a:solidFill>
                <a:effectLst/>
                <a:latin typeface="Söhne"/>
              </a:rPr>
              <a:t>: Ensure that the workload is distributed evenly among team members to prevent burnout and maintain a healthy work-life balance. Address any concerns or disparities promptly to maintain morale and productivity.</a:t>
            </a:r>
          </a:p>
        </p:txBody>
      </p:sp>
      <p:sp>
        <p:nvSpPr>
          <p:cNvPr id="4" name="Slide Number Placeholder 3"/>
          <p:cNvSpPr>
            <a:spLocks noGrp="1"/>
          </p:cNvSpPr>
          <p:nvPr>
            <p:ph type="sldNum" sz="quarter" idx="5"/>
          </p:nvPr>
        </p:nvSpPr>
        <p:spPr/>
        <p:txBody>
          <a:bodyPr/>
          <a:lstStyle/>
          <a:p>
            <a:fld id="{0A2711C2-4439-4566-A9D4-7493717EF34B}" type="slidenum">
              <a:rPr lang="en-US" smtClean="0"/>
              <a:t>15</a:t>
            </a:fld>
            <a:endParaRPr lang="en-US"/>
          </a:p>
        </p:txBody>
      </p:sp>
    </p:spTree>
    <p:extLst>
      <p:ext uri="{BB962C8B-B14F-4D97-AF65-F5344CB8AC3E}">
        <p14:creationId xmlns:p14="http://schemas.microsoft.com/office/powerpoint/2010/main" val="6573048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Constructive Feedback</a:t>
            </a:r>
            <a:r>
              <a:rPr lang="en-US" b="0" i="0" dirty="0">
                <a:solidFill>
                  <a:srgbClr val="374151"/>
                </a:solidFill>
                <a:effectLst/>
                <a:latin typeface="Söhne"/>
              </a:rPr>
              <a:t>: Provide feedback that is both constructive and encouraging. Offer specific examples and suggestions for improvement, while also acknowledging their strengths.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78</a:t>
            </a:fld>
            <a:endParaRPr lang="en-US"/>
          </a:p>
        </p:txBody>
      </p:sp>
    </p:spTree>
    <p:extLst>
      <p:ext uri="{BB962C8B-B14F-4D97-AF65-F5344CB8AC3E}">
        <p14:creationId xmlns:p14="http://schemas.microsoft.com/office/powerpoint/2010/main" val="41065802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Conflict Resolution</a:t>
            </a:r>
            <a:r>
              <a:rPr lang="en-US" b="0" i="0" dirty="0">
                <a:solidFill>
                  <a:srgbClr val="374151"/>
                </a:solidFill>
                <a:effectLst/>
                <a:latin typeface="Söhne"/>
              </a:rPr>
              <a:t>: Address conflicts and disagreements diplomatically. Encourage open dialogue and find common ground to resolve issues without escalating tensions.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79</a:t>
            </a:fld>
            <a:endParaRPr lang="en-US"/>
          </a:p>
        </p:txBody>
      </p:sp>
    </p:spTree>
    <p:extLst>
      <p:ext uri="{BB962C8B-B14F-4D97-AF65-F5344CB8AC3E}">
        <p14:creationId xmlns:p14="http://schemas.microsoft.com/office/powerpoint/2010/main" val="20794064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Cultural Sensitivity</a:t>
            </a:r>
            <a:r>
              <a:rPr lang="en-US" b="0" i="0" dirty="0">
                <a:solidFill>
                  <a:srgbClr val="374151"/>
                </a:solidFill>
                <a:effectLst/>
                <a:latin typeface="Söhne"/>
              </a:rPr>
              <a:t>: Be mindful of cultural differences and diverse backgrounds within your team. Respect different viewpoints and adapt your communication style accordingly.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80</a:t>
            </a:fld>
            <a:endParaRPr lang="en-US"/>
          </a:p>
        </p:txBody>
      </p:sp>
    </p:spTree>
    <p:extLst>
      <p:ext uri="{BB962C8B-B14F-4D97-AF65-F5344CB8AC3E}">
        <p14:creationId xmlns:p14="http://schemas.microsoft.com/office/powerpoint/2010/main" val="42492370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Balancing Critique</a:t>
            </a:r>
            <a:r>
              <a:rPr lang="en-US" b="0" i="0" dirty="0">
                <a:solidFill>
                  <a:srgbClr val="374151"/>
                </a:solidFill>
                <a:effectLst/>
                <a:latin typeface="Söhne"/>
              </a:rPr>
              <a:t>: When offering critiques or pointing out areas for improvement, do so in a way that focuses on growth and development rather than belittling or demoralizing.</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81</a:t>
            </a:fld>
            <a:endParaRPr lang="en-US"/>
          </a:p>
        </p:txBody>
      </p:sp>
    </p:spTree>
    <p:extLst>
      <p:ext uri="{BB962C8B-B14F-4D97-AF65-F5344CB8AC3E}">
        <p14:creationId xmlns:p14="http://schemas.microsoft.com/office/powerpoint/2010/main" val="1092509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Transparency</a:t>
            </a:r>
            <a:r>
              <a:rPr lang="en-US" b="0" i="0" dirty="0">
                <a:solidFill>
                  <a:srgbClr val="374151"/>
                </a:solidFill>
                <a:effectLst/>
                <a:latin typeface="Söhne"/>
              </a:rPr>
              <a:t>: Be open and transparent in your communication, sharing relevant information with your team members. This fosters trust and reduces uncertainty.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82</a:t>
            </a:fld>
            <a:endParaRPr lang="en-US"/>
          </a:p>
        </p:txBody>
      </p:sp>
    </p:spTree>
    <p:extLst>
      <p:ext uri="{BB962C8B-B14F-4D97-AF65-F5344CB8AC3E}">
        <p14:creationId xmlns:p14="http://schemas.microsoft.com/office/powerpoint/2010/main" val="22551847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Privacy and Confidentiality</a:t>
            </a:r>
            <a:r>
              <a:rPr lang="en-US" b="0" i="0" dirty="0">
                <a:solidFill>
                  <a:srgbClr val="374151"/>
                </a:solidFill>
                <a:effectLst/>
                <a:latin typeface="Söhne"/>
              </a:rPr>
              <a:t>: Respect team members' privacy and maintain confidentiality when handling sensitive matters, such as personal issues or sensitive project information.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83</a:t>
            </a:fld>
            <a:endParaRPr lang="en-US"/>
          </a:p>
        </p:txBody>
      </p:sp>
    </p:spTree>
    <p:extLst>
      <p:ext uri="{BB962C8B-B14F-4D97-AF65-F5344CB8AC3E}">
        <p14:creationId xmlns:p14="http://schemas.microsoft.com/office/powerpoint/2010/main" val="7959838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Personalized Leadership</a:t>
            </a:r>
            <a:r>
              <a:rPr lang="en-US" b="0" i="0" dirty="0">
                <a:solidFill>
                  <a:srgbClr val="374151"/>
                </a:solidFill>
                <a:effectLst/>
                <a:latin typeface="Söhne"/>
              </a:rPr>
              <a:t>: Understand that each team member has unique needs and preferences. Tailor your leadership approach to accommodate individual differences.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84</a:t>
            </a:fld>
            <a:endParaRPr lang="en-US"/>
          </a:p>
        </p:txBody>
      </p:sp>
    </p:spTree>
    <p:extLst>
      <p:ext uri="{BB962C8B-B14F-4D97-AF65-F5344CB8AC3E}">
        <p14:creationId xmlns:p14="http://schemas.microsoft.com/office/powerpoint/2010/main" val="28769725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Considerate Decision-Making</a:t>
            </a:r>
            <a:r>
              <a:rPr lang="en-US" b="0" i="0" dirty="0">
                <a:solidFill>
                  <a:srgbClr val="374151"/>
                </a:solidFill>
                <a:effectLst/>
                <a:latin typeface="Söhne"/>
              </a:rPr>
              <a:t>: When making decisions, consider the potential impact on team members. Strive for choices that are fair and that take into account their well-being.</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85</a:t>
            </a:fld>
            <a:endParaRPr lang="en-US"/>
          </a:p>
        </p:txBody>
      </p:sp>
    </p:spTree>
    <p:extLst>
      <p:ext uri="{BB962C8B-B14F-4D97-AF65-F5344CB8AC3E}">
        <p14:creationId xmlns:p14="http://schemas.microsoft.com/office/powerpoint/2010/main" val="7232188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Applying the "Tact" trait can create a positive and inclusive atmosphere within your software development team. By treating your team members with respect, empathy, and sensitivity, you'll foster strong working relationships, enhance communication, and contribute to a more productive and harmonious work environment.</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86</a:t>
            </a:fld>
            <a:endParaRPr lang="en-US"/>
          </a:p>
        </p:txBody>
      </p:sp>
    </p:spTree>
    <p:extLst>
      <p:ext uri="{BB962C8B-B14F-4D97-AF65-F5344CB8AC3E}">
        <p14:creationId xmlns:p14="http://schemas.microsoft.com/office/powerpoint/2010/main" val="24634534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Honest and truthful </a:t>
            </a:r>
            <a:r>
              <a:rPr lang="en-US" sz="1200" dirty="0">
                <a:solidFill>
                  <a:schemeClr val="bg1"/>
                </a:solidFill>
              </a:rPr>
              <a:t>– Be honest and truthful at all times. Have a backbone, stand up for what you believe is right.</a:t>
            </a:r>
          </a:p>
          <a:p>
            <a:endParaRPr lang="en-US" dirty="0"/>
          </a:p>
          <a:p>
            <a:pPr algn="l"/>
            <a:r>
              <a:rPr lang="en-US" b="0" i="0" dirty="0">
                <a:solidFill>
                  <a:srgbClr val="374151"/>
                </a:solidFill>
                <a:effectLst/>
                <a:latin typeface="Söhne"/>
              </a:rPr>
              <a:t>The "Integrity" leadership trait from the US Marine Corps involves honesty, ethical behavior, and maintaining a strong moral compass. Applying this trait to leading a software development team involves building trust, upholding ethical standards, and fostering a culture of transparency and accountability. Here's how you can apply the "Integrity" trait to lead a software development team effectively: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87</a:t>
            </a:fld>
            <a:endParaRPr lang="en-US"/>
          </a:p>
        </p:txBody>
      </p:sp>
    </p:spTree>
    <p:extLst>
      <p:ext uri="{BB962C8B-B14F-4D97-AF65-F5344CB8AC3E}">
        <p14:creationId xmlns:p14="http://schemas.microsoft.com/office/powerpoint/2010/main" val="790138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Unbiased Conflict Resolution</a:t>
            </a:r>
            <a:r>
              <a:rPr lang="en-US" b="0" i="0" dirty="0">
                <a:solidFill>
                  <a:srgbClr val="374151"/>
                </a:solidFill>
                <a:effectLst/>
                <a:latin typeface="Söhne"/>
              </a:rPr>
              <a:t>: When conflicts arise, handle them impartially and ensure that all parties involved have an opportunity to share their perspective. Strive for solutions that are just and reasonable for all parties.</a:t>
            </a:r>
          </a:p>
        </p:txBody>
      </p:sp>
      <p:sp>
        <p:nvSpPr>
          <p:cNvPr id="4" name="Slide Number Placeholder 3"/>
          <p:cNvSpPr>
            <a:spLocks noGrp="1"/>
          </p:cNvSpPr>
          <p:nvPr>
            <p:ph type="sldNum" sz="quarter" idx="5"/>
          </p:nvPr>
        </p:nvSpPr>
        <p:spPr/>
        <p:txBody>
          <a:bodyPr/>
          <a:lstStyle/>
          <a:p>
            <a:fld id="{0A2711C2-4439-4566-A9D4-7493717EF34B}" type="slidenum">
              <a:rPr lang="en-US" smtClean="0"/>
              <a:t>16</a:t>
            </a:fld>
            <a:endParaRPr lang="en-US"/>
          </a:p>
        </p:txBody>
      </p:sp>
    </p:spTree>
    <p:extLst>
      <p:ext uri="{BB962C8B-B14F-4D97-AF65-F5344CB8AC3E}">
        <p14:creationId xmlns:p14="http://schemas.microsoft.com/office/powerpoint/2010/main" val="15307644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Lead by Example</a:t>
            </a:r>
            <a:r>
              <a:rPr lang="en-US" b="0" i="0" dirty="0">
                <a:solidFill>
                  <a:srgbClr val="374151"/>
                </a:solidFill>
                <a:effectLst/>
                <a:latin typeface="Söhne"/>
              </a:rPr>
              <a:t>: Demonstrate unwavering integrity in your own actions and decisions. Your behavior sets the tone for the team and establishes expectations for ethical conduct.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88</a:t>
            </a:fld>
            <a:endParaRPr lang="en-US"/>
          </a:p>
        </p:txBody>
      </p:sp>
    </p:spTree>
    <p:extLst>
      <p:ext uri="{BB962C8B-B14F-4D97-AF65-F5344CB8AC3E}">
        <p14:creationId xmlns:p14="http://schemas.microsoft.com/office/powerpoint/2010/main" val="15807403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Honest Communication</a:t>
            </a:r>
            <a:r>
              <a:rPr lang="en-US" b="0" i="0" dirty="0">
                <a:solidFill>
                  <a:srgbClr val="374151"/>
                </a:solidFill>
                <a:effectLst/>
                <a:latin typeface="Söhne"/>
              </a:rPr>
              <a:t>: Foster open and honest communication with your team. Encourage team members to share their thoughts, concerns, and feedback without fear of reprisal.</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89</a:t>
            </a:fld>
            <a:endParaRPr lang="en-US"/>
          </a:p>
        </p:txBody>
      </p:sp>
    </p:spTree>
    <p:extLst>
      <p:ext uri="{BB962C8B-B14F-4D97-AF65-F5344CB8AC3E}">
        <p14:creationId xmlns:p14="http://schemas.microsoft.com/office/powerpoint/2010/main" val="1175247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Ethical Decision-Making</a:t>
            </a:r>
            <a:r>
              <a:rPr lang="en-US" b="0" i="0" dirty="0">
                <a:solidFill>
                  <a:srgbClr val="374151"/>
                </a:solidFill>
                <a:effectLst/>
                <a:latin typeface="Söhne"/>
              </a:rPr>
              <a:t>: Make decisions based on ethical considerations and the best interests of the team, the organization, and stakeholders. Avoid compromising your principles for short-term gains.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90</a:t>
            </a:fld>
            <a:endParaRPr lang="en-US"/>
          </a:p>
        </p:txBody>
      </p:sp>
    </p:spTree>
    <p:extLst>
      <p:ext uri="{BB962C8B-B14F-4D97-AF65-F5344CB8AC3E}">
        <p14:creationId xmlns:p14="http://schemas.microsoft.com/office/powerpoint/2010/main" val="2140581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Transparency</a:t>
            </a:r>
            <a:r>
              <a:rPr lang="en-US" b="0" i="0" dirty="0">
                <a:solidFill>
                  <a:srgbClr val="374151"/>
                </a:solidFill>
                <a:effectLst/>
                <a:latin typeface="Söhne"/>
              </a:rPr>
              <a:t>: Communicate openly about project status, challenges, and changes. Be transparent about decisions and the reasoning behind them to build trust.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91</a:t>
            </a:fld>
            <a:endParaRPr lang="en-US"/>
          </a:p>
        </p:txBody>
      </p:sp>
    </p:spTree>
    <p:extLst>
      <p:ext uri="{BB962C8B-B14F-4D97-AF65-F5344CB8AC3E}">
        <p14:creationId xmlns:p14="http://schemas.microsoft.com/office/powerpoint/2010/main" val="42899694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Accountability</a:t>
            </a:r>
            <a:r>
              <a:rPr lang="en-US" b="0" i="0" dirty="0">
                <a:solidFill>
                  <a:srgbClr val="374151"/>
                </a:solidFill>
                <a:effectLst/>
                <a:latin typeface="Söhne"/>
              </a:rPr>
              <a:t>: Hold yourself and your team members accountable for their actions and decisions. Admit mistakes and take responsibility when things go wrong.</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92</a:t>
            </a:fld>
            <a:endParaRPr lang="en-US"/>
          </a:p>
        </p:txBody>
      </p:sp>
    </p:spTree>
    <p:extLst>
      <p:ext uri="{BB962C8B-B14F-4D97-AF65-F5344CB8AC3E}">
        <p14:creationId xmlns:p14="http://schemas.microsoft.com/office/powerpoint/2010/main" val="28844374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Consistency</a:t>
            </a:r>
            <a:r>
              <a:rPr lang="en-US" b="0" i="0" dirty="0">
                <a:solidFill>
                  <a:srgbClr val="374151"/>
                </a:solidFill>
                <a:effectLst/>
                <a:latin typeface="Söhne"/>
              </a:rPr>
              <a:t>: Maintain consistency in your values and actions. Uphold your principles even when facing difficult decisions or challenging situations.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93</a:t>
            </a:fld>
            <a:endParaRPr lang="en-US"/>
          </a:p>
        </p:txBody>
      </p:sp>
    </p:spTree>
    <p:extLst>
      <p:ext uri="{BB962C8B-B14F-4D97-AF65-F5344CB8AC3E}">
        <p14:creationId xmlns:p14="http://schemas.microsoft.com/office/powerpoint/2010/main" val="20806634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Respect for Others</a:t>
            </a:r>
            <a:r>
              <a:rPr lang="en-US" b="0" i="0" dirty="0">
                <a:solidFill>
                  <a:srgbClr val="374151"/>
                </a:solidFill>
                <a:effectLst/>
                <a:latin typeface="Söhne"/>
              </a:rPr>
              <a:t>: Treat team members, stakeholders, and colleagues with respect and dignity. Create an environment where everyone feels valued and included.</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94</a:t>
            </a:fld>
            <a:endParaRPr lang="en-US"/>
          </a:p>
        </p:txBody>
      </p:sp>
    </p:spTree>
    <p:extLst>
      <p:ext uri="{BB962C8B-B14F-4D97-AF65-F5344CB8AC3E}">
        <p14:creationId xmlns:p14="http://schemas.microsoft.com/office/powerpoint/2010/main" val="836797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Ethical Standards in Technology</a:t>
            </a:r>
            <a:r>
              <a:rPr lang="en-US" b="0" i="0" dirty="0">
                <a:solidFill>
                  <a:srgbClr val="374151"/>
                </a:solidFill>
                <a:effectLst/>
                <a:latin typeface="Söhne"/>
              </a:rPr>
              <a:t>: Ensure that the software being developed aligns with ethical standards, respecting user privacy, security, and societal well-being.</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95</a:t>
            </a:fld>
            <a:endParaRPr lang="en-US"/>
          </a:p>
        </p:txBody>
      </p:sp>
    </p:spTree>
    <p:extLst>
      <p:ext uri="{BB962C8B-B14F-4D97-AF65-F5344CB8AC3E}">
        <p14:creationId xmlns:p14="http://schemas.microsoft.com/office/powerpoint/2010/main" val="26248896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Adherence to Guidelines</a:t>
            </a:r>
            <a:r>
              <a:rPr lang="en-US" b="0" i="0" dirty="0">
                <a:solidFill>
                  <a:srgbClr val="374151"/>
                </a:solidFill>
                <a:effectLst/>
                <a:latin typeface="Söhne"/>
              </a:rPr>
              <a:t>: Adhere to industry standards, best practices, and legal regulations in software development. Uphold quality and security standards in all projects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96</a:t>
            </a:fld>
            <a:endParaRPr lang="en-US"/>
          </a:p>
        </p:txBody>
      </p:sp>
    </p:spTree>
    <p:extLst>
      <p:ext uri="{BB962C8B-B14F-4D97-AF65-F5344CB8AC3E}">
        <p14:creationId xmlns:p14="http://schemas.microsoft.com/office/powerpoint/2010/main" val="36987778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Söhne"/>
              </a:rPr>
              <a:t>Inclusion and Diversity</a:t>
            </a:r>
            <a:r>
              <a:rPr lang="en-US" b="0" i="0" dirty="0">
                <a:solidFill>
                  <a:srgbClr val="374151"/>
                </a:solidFill>
                <a:effectLst/>
                <a:latin typeface="Söhne"/>
              </a:rPr>
              <a:t>: Promote an inclusive and diverse environment that respects and values different perspectives, backgrounds, and experiences.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97</a:t>
            </a:fld>
            <a:endParaRPr lang="en-US"/>
          </a:p>
        </p:txBody>
      </p:sp>
    </p:spTree>
    <p:extLst>
      <p:ext uri="{BB962C8B-B14F-4D97-AF65-F5344CB8AC3E}">
        <p14:creationId xmlns:p14="http://schemas.microsoft.com/office/powerpoint/2010/main" val="1424077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Ethical Considerations</a:t>
            </a:r>
            <a:r>
              <a:rPr lang="en-US" b="0" i="0" dirty="0">
                <a:solidFill>
                  <a:srgbClr val="374151"/>
                </a:solidFill>
                <a:effectLst/>
                <a:latin typeface="Söhne"/>
              </a:rPr>
              <a:t>: Consider the ethical implications of decisions and actions within the software development process. Uphold ethical standards and avoid any unfair practices that could compromise the quality of the work or the well-being of team members.</a:t>
            </a:r>
          </a:p>
        </p:txBody>
      </p:sp>
      <p:sp>
        <p:nvSpPr>
          <p:cNvPr id="4" name="Slide Number Placeholder 3"/>
          <p:cNvSpPr>
            <a:spLocks noGrp="1"/>
          </p:cNvSpPr>
          <p:nvPr>
            <p:ph type="sldNum" sz="quarter" idx="5"/>
          </p:nvPr>
        </p:nvSpPr>
        <p:spPr/>
        <p:txBody>
          <a:bodyPr/>
          <a:lstStyle/>
          <a:p>
            <a:fld id="{0A2711C2-4439-4566-A9D4-7493717EF34B}" type="slidenum">
              <a:rPr lang="en-US" smtClean="0"/>
              <a:t>17</a:t>
            </a:fld>
            <a:endParaRPr lang="en-US"/>
          </a:p>
        </p:txBody>
      </p:sp>
    </p:spTree>
    <p:extLst>
      <p:ext uri="{BB962C8B-B14F-4D97-AF65-F5344CB8AC3E}">
        <p14:creationId xmlns:p14="http://schemas.microsoft.com/office/powerpoint/2010/main" val="18828648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Integrity in Documentation</a:t>
            </a:r>
            <a:r>
              <a:rPr lang="en-US" b="0" i="0" dirty="0">
                <a:solidFill>
                  <a:srgbClr val="374151"/>
                </a:solidFill>
                <a:effectLst/>
                <a:latin typeface="Söhne"/>
              </a:rPr>
              <a:t>: Ensure that project documentation accurately represents the work being done and that information is not distorted or misrepresented.</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98</a:t>
            </a:fld>
            <a:endParaRPr lang="en-US"/>
          </a:p>
        </p:txBody>
      </p:sp>
    </p:spTree>
    <p:extLst>
      <p:ext uri="{BB962C8B-B14F-4D97-AF65-F5344CB8AC3E}">
        <p14:creationId xmlns:p14="http://schemas.microsoft.com/office/powerpoint/2010/main" val="32187617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By embodying the "Integrity" trait, you can build a software development team that operates with honesty, ethical behavior, and a commitment to doing what is right. This not only enhances the team's reputation but also establishes a strong foundation for collaboration, innovation, and long-term success.</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99</a:t>
            </a:fld>
            <a:endParaRPr lang="en-US"/>
          </a:p>
        </p:txBody>
      </p:sp>
    </p:spTree>
    <p:extLst>
      <p:ext uri="{BB962C8B-B14F-4D97-AF65-F5344CB8AC3E}">
        <p14:creationId xmlns:p14="http://schemas.microsoft.com/office/powerpoint/2010/main" val="6707405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Interested and exuberant</a:t>
            </a:r>
            <a:r>
              <a:rPr lang="en-US" sz="1200" dirty="0">
                <a:solidFill>
                  <a:schemeClr val="bg1"/>
                </a:solidFill>
              </a:rPr>
              <a:t> – You are enthusiastic, optimistic, cheerful, and willing to accept challenges.</a:t>
            </a:r>
          </a:p>
          <a:p>
            <a:endParaRPr lang="en-US" dirty="0"/>
          </a:p>
          <a:p>
            <a:pPr algn="l"/>
            <a:r>
              <a:rPr lang="en-US" b="0" i="0" dirty="0">
                <a:solidFill>
                  <a:srgbClr val="374151"/>
                </a:solidFill>
                <a:effectLst/>
                <a:latin typeface="Söhne"/>
              </a:rPr>
              <a:t>The "Enthusiasm" leadership trait from the US Marine Corps involves showing genuine passion, energy, and positive attitude. Applying this trait to leading a software development team involves inspiring motivation, fostering a vibrant work environment, and encouraging creativity. Here's how you can apply the "Enthusiasm" trait to lead a software development team effectively:</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100</a:t>
            </a:fld>
            <a:endParaRPr lang="en-US"/>
          </a:p>
        </p:txBody>
      </p:sp>
    </p:spTree>
    <p:extLst>
      <p:ext uri="{BB962C8B-B14F-4D97-AF65-F5344CB8AC3E}">
        <p14:creationId xmlns:p14="http://schemas.microsoft.com/office/powerpoint/2010/main" val="14120764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Passion for Technology</a:t>
            </a:r>
            <a:r>
              <a:rPr lang="en-US" b="0" i="0" dirty="0">
                <a:solidFill>
                  <a:srgbClr val="374151"/>
                </a:solidFill>
                <a:effectLst/>
                <a:latin typeface="Söhne"/>
              </a:rPr>
              <a:t>: Exhibit genuine excitement for technology and software development. Share your enthusiasm for the field to inspire your team's interest and motivation.</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101</a:t>
            </a:fld>
            <a:endParaRPr lang="en-US"/>
          </a:p>
        </p:txBody>
      </p:sp>
    </p:spTree>
    <p:extLst>
      <p:ext uri="{BB962C8B-B14F-4D97-AF65-F5344CB8AC3E}">
        <p14:creationId xmlns:p14="http://schemas.microsoft.com/office/powerpoint/2010/main" val="24012996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Söhne"/>
              </a:rPr>
              <a:t>Positive Attitude</a:t>
            </a:r>
            <a:r>
              <a:rPr lang="en-US" b="0" i="0" dirty="0">
                <a:solidFill>
                  <a:srgbClr val="374151"/>
                </a:solidFill>
                <a:effectLst/>
                <a:latin typeface="Söhne"/>
              </a:rPr>
              <a:t>: Maintain a positive and optimistic outlook, even in the face of challenges. Your attitude can influence the team's morale and overall work atmosphere.</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102</a:t>
            </a:fld>
            <a:endParaRPr lang="en-US"/>
          </a:p>
        </p:txBody>
      </p:sp>
    </p:spTree>
    <p:extLst>
      <p:ext uri="{BB962C8B-B14F-4D97-AF65-F5344CB8AC3E}">
        <p14:creationId xmlns:p14="http://schemas.microsoft.com/office/powerpoint/2010/main" val="3123318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Inspire Creativity</a:t>
            </a:r>
            <a:r>
              <a:rPr lang="en-US" b="0" i="0" dirty="0">
                <a:solidFill>
                  <a:srgbClr val="374151"/>
                </a:solidFill>
                <a:effectLst/>
                <a:latin typeface="Söhne"/>
              </a:rPr>
              <a:t>: Encourage innovative thinking and creative problem-solving. Your enthusiasm for new ideas can stimulate your team to explore novel solutions.</a:t>
            </a:r>
          </a:p>
        </p:txBody>
      </p:sp>
      <p:sp>
        <p:nvSpPr>
          <p:cNvPr id="4" name="Slide Number Placeholder 3"/>
          <p:cNvSpPr>
            <a:spLocks noGrp="1"/>
          </p:cNvSpPr>
          <p:nvPr>
            <p:ph type="sldNum" sz="quarter" idx="5"/>
          </p:nvPr>
        </p:nvSpPr>
        <p:spPr/>
        <p:txBody>
          <a:bodyPr/>
          <a:lstStyle/>
          <a:p>
            <a:fld id="{0A2711C2-4439-4566-A9D4-7493717EF34B}" type="slidenum">
              <a:rPr lang="en-US" smtClean="0"/>
              <a:t>103</a:t>
            </a:fld>
            <a:endParaRPr lang="en-US"/>
          </a:p>
        </p:txBody>
      </p:sp>
    </p:spTree>
    <p:extLst>
      <p:ext uri="{BB962C8B-B14F-4D97-AF65-F5344CB8AC3E}">
        <p14:creationId xmlns:p14="http://schemas.microsoft.com/office/powerpoint/2010/main" val="24767332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Celebration of Achievements</a:t>
            </a:r>
            <a:r>
              <a:rPr lang="en-US" b="0" i="0" dirty="0">
                <a:solidFill>
                  <a:srgbClr val="374151"/>
                </a:solidFill>
                <a:effectLst/>
                <a:latin typeface="Söhne"/>
              </a:rPr>
              <a:t>: Celebrate successes, whether they're small milestones or major accomplishments. Recognize and appreciate your team's hard work and contributions.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104</a:t>
            </a:fld>
            <a:endParaRPr lang="en-US"/>
          </a:p>
        </p:txBody>
      </p:sp>
    </p:spTree>
    <p:extLst>
      <p:ext uri="{BB962C8B-B14F-4D97-AF65-F5344CB8AC3E}">
        <p14:creationId xmlns:p14="http://schemas.microsoft.com/office/powerpoint/2010/main" val="3634384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51"/>
                </a:solidFill>
                <a:effectLst/>
                <a:latin typeface="Söhne"/>
              </a:rPr>
              <a:t>Motivate and Energize</a:t>
            </a:r>
            <a:r>
              <a:rPr lang="en-US" b="0" i="0" dirty="0">
                <a:solidFill>
                  <a:srgbClr val="374151"/>
                </a:solidFill>
                <a:effectLst/>
                <a:latin typeface="Söhne"/>
              </a:rPr>
              <a:t>: Infuse energy into the team by setting an enthusiastic tone during meetings, discussions, and interactions. Your enthusiasm can be contagious.</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105</a:t>
            </a:fld>
            <a:endParaRPr lang="en-US"/>
          </a:p>
        </p:txBody>
      </p:sp>
    </p:spTree>
    <p:extLst>
      <p:ext uri="{BB962C8B-B14F-4D97-AF65-F5344CB8AC3E}">
        <p14:creationId xmlns:p14="http://schemas.microsoft.com/office/powerpoint/2010/main" val="33902052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Open Communication</a:t>
            </a:r>
            <a:r>
              <a:rPr lang="en-US" b="0" i="0" dirty="0">
                <a:solidFill>
                  <a:srgbClr val="374151"/>
                </a:solidFill>
                <a:effectLst/>
                <a:latin typeface="Söhne"/>
              </a:rPr>
              <a:t>: Maintain open channels of communication with your team. Regularly share updates, insights, and progress reports to keep everyone engaged and informed.</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106</a:t>
            </a:fld>
            <a:endParaRPr lang="en-US"/>
          </a:p>
        </p:txBody>
      </p:sp>
    </p:spTree>
    <p:extLst>
      <p:ext uri="{BB962C8B-B14F-4D97-AF65-F5344CB8AC3E}">
        <p14:creationId xmlns:p14="http://schemas.microsoft.com/office/powerpoint/2010/main" val="13984219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Personal Investment</a:t>
            </a:r>
            <a:r>
              <a:rPr lang="en-US" b="0" i="0" dirty="0">
                <a:solidFill>
                  <a:srgbClr val="374151"/>
                </a:solidFill>
                <a:effectLst/>
                <a:latin typeface="Söhne"/>
              </a:rPr>
              <a:t>: Show that you're invested in the team's growth and success. Offer your time, guidance, and resources to support their professional development.</a:t>
            </a: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107</a:t>
            </a:fld>
            <a:endParaRPr lang="en-US"/>
          </a:p>
        </p:txBody>
      </p:sp>
    </p:spTree>
    <p:extLst>
      <p:ext uri="{BB962C8B-B14F-4D97-AF65-F5344CB8AC3E}">
        <p14:creationId xmlns:p14="http://schemas.microsoft.com/office/powerpoint/2010/main" val="3549503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763563-06BD-F8A0-9EAB-BC172BE114FF}"/>
              </a:ext>
            </a:extLst>
          </p:cNvPr>
          <p:cNvSpPr/>
          <p:nvPr userDrawn="1"/>
        </p:nvSpPr>
        <p:spPr>
          <a:xfrm>
            <a:off x="0" y="1122362"/>
            <a:ext cx="12192000" cy="2387600"/>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14DD6-E966-5C70-5E6B-1A468B60EAC8}"/>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333D4DD-6687-D531-1D53-917F762B5D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Footer Placeholder 4">
            <a:extLst>
              <a:ext uri="{FF2B5EF4-FFF2-40B4-BE49-F238E27FC236}">
                <a16:creationId xmlns:a16="http://schemas.microsoft.com/office/drawing/2014/main" id="{C644B65F-0457-77BC-3886-CF286E52A939}"/>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62257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52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D0B950-872B-1271-7AE4-EC985277CF14}"/>
              </a:ext>
            </a:extLst>
          </p:cNvPr>
          <p:cNvSpPr/>
          <p:nvPr userDrawn="1"/>
        </p:nvSpPr>
        <p:spPr>
          <a:xfrm>
            <a:off x="0" y="365124"/>
            <a:ext cx="12192000" cy="1325563"/>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31AC6E-58CE-3007-2CA3-787E89358A40}"/>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1622C19-010C-E52C-CBB1-F12EB43A027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a:extLst>
              <a:ext uri="{FF2B5EF4-FFF2-40B4-BE49-F238E27FC236}">
                <a16:creationId xmlns:a16="http://schemas.microsoft.com/office/drawing/2014/main" id="{55808BC4-E67D-5508-217C-72B369E1811D}"/>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240354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2A910B-8AAB-D395-8D37-CADC8739A432}"/>
              </a:ext>
            </a:extLst>
          </p:cNvPr>
          <p:cNvSpPr/>
          <p:nvPr userDrawn="1"/>
        </p:nvSpPr>
        <p:spPr>
          <a:xfrm>
            <a:off x="0" y="1709738"/>
            <a:ext cx="12192000" cy="2852737"/>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34B6A-1BD8-8A43-4FEB-243F9AC999D0}"/>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BA75BF8-9512-8A7A-E755-69045EBEC9A9}"/>
              </a:ext>
            </a:extLst>
          </p:cNvPr>
          <p:cNvSpPr>
            <a:spLocks noGrp="1"/>
          </p:cNvSpPr>
          <p:nvPr>
            <p:ph type="body" idx="1"/>
          </p:nvPr>
        </p:nvSpPr>
        <p:spPr>
          <a:xfrm>
            <a:off x="831850" y="4589463"/>
            <a:ext cx="10515600" cy="1500187"/>
          </a:xfrm>
          <a:solidFill>
            <a:srgbClr val="CC9900"/>
          </a:solidFill>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Footer Placeholder 4">
            <a:extLst>
              <a:ext uri="{FF2B5EF4-FFF2-40B4-BE49-F238E27FC236}">
                <a16:creationId xmlns:a16="http://schemas.microsoft.com/office/drawing/2014/main" id="{50936A2C-B99C-AFD6-9E66-765C28FD2469}"/>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400881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6216A0-1D65-E13D-BBAF-8148E6B9DAAC}"/>
              </a:ext>
            </a:extLst>
          </p:cNvPr>
          <p:cNvSpPr/>
          <p:nvPr userDrawn="1"/>
        </p:nvSpPr>
        <p:spPr>
          <a:xfrm>
            <a:off x="1" y="365125"/>
            <a:ext cx="12192000" cy="1325563"/>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6A6B4-F675-D1C5-94A2-6396E6C50FF0}"/>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2AE618F-30C0-DDD7-366B-98C0C457BC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AAA93A-824C-5F5A-43E7-9903DBB50B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4B8FD579-C34C-8F90-0815-34A1D8CAA7AE}"/>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97647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D09304-024F-C754-01C3-EADF5870FC76}"/>
              </a:ext>
            </a:extLst>
          </p:cNvPr>
          <p:cNvSpPr/>
          <p:nvPr userDrawn="1"/>
        </p:nvSpPr>
        <p:spPr>
          <a:xfrm>
            <a:off x="0" y="365126"/>
            <a:ext cx="12192000" cy="1316038"/>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FE8FF-7CB1-1DB6-596D-AC069962552E}"/>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BD99218-FD0F-E7A6-7B19-0240C6CDDA19}"/>
              </a:ext>
            </a:extLst>
          </p:cNvPr>
          <p:cNvSpPr>
            <a:spLocks noGrp="1"/>
          </p:cNvSpPr>
          <p:nvPr>
            <p:ph type="body" idx="1"/>
          </p:nvPr>
        </p:nvSpPr>
        <p:spPr>
          <a:xfrm>
            <a:off x="839788" y="1681163"/>
            <a:ext cx="5157787" cy="823912"/>
          </a:xfrm>
          <a:solidFill>
            <a:srgbClr val="CC9900"/>
          </a:solid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BC89F0-CA81-683A-7484-D59C09161F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290D34-D761-F53F-A4CF-AD279414595E}"/>
              </a:ext>
            </a:extLst>
          </p:cNvPr>
          <p:cNvSpPr>
            <a:spLocks noGrp="1"/>
          </p:cNvSpPr>
          <p:nvPr>
            <p:ph type="body" sz="quarter" idx="3"/>
          </p:nvPr>
        </p:nvSpPr>
        <p:spPr>
          <a:xfrm>
            <a:off x="6172200" y="1681163"/>
            <a:ext cx="5183188" cy="823912"/>
          </a:xfrm>
          <a:solidFill>
            <a:srgbClr val="CC9900"/>
          </a:solid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C0108-C0D1-9BC6-D01E-E795D3E4FC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38D1EAF7-B49B-CA03-51F0-111BD06300B5}"/>
              </a:ext>
            </a:extLst>
          </p:cNvPr>
          <p:cNvSpPr>
            <a:spLocks noGrp="1"/>
          </p:cNvSpPr>
          <p:nvPr>
            <p:ph type="ftr" sz="quarter" idx="10"/>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71097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70C5CA-55FB-AB8D-D3A5-39A19E286511}"/>
              </a:ext>
            </a:extLst>
          </p:cNvPr>
          <p:cNvSpPr/>
          <p:nvPr userDrawn="1"/>
        </p:nvSpPr>
        <p:spPr>
          <a:xfrm>
            <a:off x="0" y="365125"/>
            <a:ext cx="12192000" cy="1325563"/>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F1B5F-8037-B100-4C9A-CD49CB8D6C87}"/>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7" name="Footer Placeholder 4">
            <a:extLst>
              <a:ext uri="{FF2B5EF4-FFF2-40B4-BE49-F238E27FC236}">
                <a16:creationId xmlns:a16="http://schemas.microsoft.com/office/drawing/2014/main" id="{29B26A18-163B-96F4-50B3-B71A623D1F2E}"/>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2178137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733670A-BEF7-DAC3-5E2A-55CCF9385EAC}"/>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939757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923C4-DE04-C5BC-8210-27A9AE788044}"/>
              </a:ext>
            </a:extLst>
          </p:cNvPr>
          <p:cNvSpPr>
            <a:spLocks noGrp="1"/>
          </p:cNvSpPr>
          <p:nvPr>
            <p:ph type="title"/>
          </p:nvPr>
        </p:nvSpPr>
        <p:spPr>
          <a:xfrm>
            <a:off x="839788" y="457200"/>
            <a:ext cx="3932237" cy="1600200"/>
          </a:xfrm>
          <a:solidFill>
            <a:srgbClr val="CC0000"/>
          </a:solidFill>
        </p:spPr>
        <p:txBody>
          <a:bodyPr anchor="b"/>
          <a:lstStyle>
            <a:lvl1pPr>
              <a:defRPr sz="32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3F254A7-1A03-2CF2-6B6F-9A7F8A43BB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8BBC05-FEAE-8B14-84C3-CB24D8089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7230A63D-2ADF-7ED3-D953-186195A01B20}"/>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443773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858A-F434-1729-23D8-BEB8ED9429AC}"/>
              </a:ext>
            </a:extLst>
          </p:cNvPr>
          <p:cNvSpPr>
            <a:spLocks noGrp="1"/>
          </p:cNvSpPr>
          <p:nvPr>
            <p:ph type="title"/>
          </p:nvPr>
        </p:nvSpPr>
        <p:spPr>
          <a:xfrm>
            <a:off x="839788" y="457200"/>
            <a:ext cx="3932237" cy="1600200"/>
          </a:xfrm>
          <a:solidFill>
            <a:srgbClr val="CC0000"/>
          </a:solidFill>
        </p:spPr>
        <p:txBody>
          <a:bodyPr anchor="b"/>
          <a:lstStyle>
            <a:lvl1pPr>
              <a:defRPr sz="3200">
                <a:solidFill>
                  <a:schemeClr val="bg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16FDE4C6-F77A-C5E1-9CF4-C239CFF5C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531941-0640-0D5E-5534-F0BFFA2F5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90D0979-915C-1F7C-92DF-D4850C43C6DD}"/>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134878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ABCF7D-323B-AB1B-8DAD-BDE4DBAFC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B99D0EA-B987-BEAB-219D-44D8ED40EE93}"/>
              </a:ext>
            </a:extLst>
          </p:cNvPr>
          <p:cNvSpPr>
            <a:spLocks noGrp="1"/>
          </p:cNvSpPr>
          <p:nvPr>
            <p:ph type="body" idx="1"/>
          </p:nvPr>
        </p:nvSpPr>
        <p:spPr>
          <a:xfrm>
            <a:off x="838200" y="1825625"/>
            <a:ext cx="10515600" cy="4351338"/>
          </a:xfrm>
          <a:prstGeom prst="rect">
            <a:avLst/>
          </a:prstGeom>
          <a:solidFill>
            <a:schemeClr val="bg1"/>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E40A2CC-2766-A9D9-C4FE-306E59E4289A}"/>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pic>
        <p:nvPicPr>
          <p:cNvPr id="8" name="Picture 7">
            <a:extLst>
              <a:ext uri="{FF2B5EF4-FFF2-40B4-BE49-F238E27FC236}">
                <a16:creationId xmlns:a16="http://schemas.microsoft.com/office/drawing/2014/main" id="{685EA280-8B2F-00ED-D686-8E994F60002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A339C027-769D-9952-406A-FCFA6348B2C1}"/>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1070456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747051"/>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9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JavaScript and Friends Conference">
            <a:extLst>
              <a:ext uri="{FF2B5EF4-FFF2-40B4-BE49-F238E27FC236}">
                <a16:creationId xmlns:a16="http://schemas.microsoft.com/office/drawing/2014/main" id="{EE6E4B87-82AC-9DFC-669D-D8AF12E83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06" y="5584063"/>
            <a:ext cx="3105150"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21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C523E-7138-A544-3969-755A0443F1FF}"/>
              </a:ext>
            </a:extLst>
          </p:cNvPr>
          <p:cNvSpPr txBox="1"/>
          <p:nvPr/>
        </p:nvSpPr>
        <p:spPr>
          <a:xfrm>
            <a:off x="8524875" y="6200775"/>
            <a:ext cx="3598614" cy="523220"/>
          </a:xfrm>
          <a:prstGeom prst="rect">
            <a:avLst/>
          </a:prstGeom>
          <a:solidFill>
            <a:srgbClr val="FFF300"/>
          </a:solidFill>
        </p:spPr>
        <p:txBody>
          <a:bodyPr wrap="none" rtlCol="0">
            <a:spAutoFit/>
          </a:bodyPr>
          <a:lstStyle/>
          <a:p>
            <a:r>
              <a:rPr lang="en-US" sz="2800" b="1" dirty="0"/>
              <a:t>Fair Allocation of Work</a:t>
            </a:r>
          </a:p>
        </p:txBody>
      </p:sp>
    </p:spTree>
    <p:extLst>
      <p:ext uri="{BB962C8B-B14F-4D97-AF65-F5344CB8AC3E}">
        <p14:creationId xmlns:p14="http://schemas.microsoft.com/office/powerpoint/2010/main" val="14811572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6479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482BF4-562C-F5F0-19B2-AAC3E9DB28BC}"/>
              </a:ext>
            </a:extLst>
          </p:cNvPr>
          <p:cNvSpPr txBox="1"/>
          <p:nvPr/>
        </p:nvSpPr>
        <p:spPr>
          <a:xfrm>
            <a:off x="8477250" y="6238875"/>
            <a:ext cx="3573222" cy="523220"/>
          </a:xfrm>
          <a:prstGeom prst="rect">
            <a:avLst/>
          </a:prstGeom>
          <a:solidFill>
            <a:srgbClr val="FFF300"/>
          </a:solidFill>
        </p:spPr>
        <p:txBody>
          <a:bodyPr wrap="none" rtlCol="0">
            <a:spAutoFit/>
          </a:bodyPr>
          <a:lstStyle/>
          <a:p>
            <a:r>
              <a:rPr lang="en-US" sz="2800" b="1" dirty="0"/>
              <a:t>Passion for Technology</a:t>
            </a:r>
          </a:p>
        </p:txBody>
      </p:sp>
    </p:spTree>
    <p:extLst>
      <p:ext uri="{BB962C8B-B14F-4D97-AF65-F5344CB8AC3E}">
        <p14:creationId xmlns:p14="http://schemas.microsoft.com/office/powerpoint/2010/main" val="33531952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F16D8B-2CEE-7C04-5D45-E4511A374544}"/>
              </a:ext>
            </a:extLst>
          </p:cNvPr>
          <p:cNvSpPr txBox="1"/>
          <p:nvPr/>
        </p:nvSpPr>
        <p:spPr>
          <a:xfrm>
            <a:off x="9448800" y="6238875"/>
            <a:ext cx="2667397" cy="523220"/>
          </a:xfrm>
          <a:prstGeom prst="rect">
            <a:avLst/>
          </a:prstGeom>
          <a:solidFill>
            <a:srgbClr val="FFF300"/>
          </a:solidFill>
        </p:spPr>
        <p:txBody>
          <a:bodyPr wrap="none" rtlCol="0">
            <a:spAutoFit/>
          </a:bodyPr>
          <a:lstStyle/>
          <a:p>
            <a:r>
              <a:rPr lang="en-US" sz="2800" b="1" dirty="0"/>
              <a:t>Positive Attitude</a:t>
            </a:r>
          </a:p>
        </p:txBody>
      </p:sp>
    </p:spTree>
    <p:extLst>
      <p:ext uri="{BB962C8B-B14F-4D97-AF65-F5344CB8AC3E}">
        <p14:creationId xmlns:p14="http://schemas.microsoft.com/office/powerpoint/2010/main" val="12221863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A07FD3-9161-4CBC-3617-98EC4416F0FA}"/>
              </a:ext>
            </a:extLst>
          </p:cNvPr>
          <p:cNvSpPr txBox="1"/>
          <p:nvPr/>
        </p:nvSpPr>
        <p:spPr>
          <a:xfrm>
            <a:off x="9324975" y="6229350"/>
            <a:ext cx="2720425" cy="523220"/>
          </a:xfrm>
          <a:prstGeom prst="rect">
            <a:avLst/>
          </a:prstGeom>
          <a:solidFill>
            <a:srgbClr val="FFF300"/>
          </a:solidFill>
        </p:spPr>
        <p:txBody>
          <a:bodyPr wrap="none" rtlCol="0">
            <a:spAutoFit/>
          </a:bodyPr>
          <a:lstStyle/>
          <a:p>
            <a:r>
              <a:rPr lang="en-US" sz="2800" b="1" dirty="0"/>
              <a:t>Inspire Creativity</a:t>
            </a:r>
          </a:p>
        </p:txBody>
      </p:sp>
    </p:spTree>
    <p:extLst>
      <p:ext uri="{BB962C8B-B14F-4D97-AF65-F5344CB8AC3E}">
        <p14:creationId xmlns:p14="http://schemas.microsoft.com/office/powerpoint/2010/main" val="30214383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EE427A-7F4B-96FD-7F3D-4042460E2600}"/>
              </a:ext>
            </a:extLst>
          </p:cNvPr>
          <p:cNvSpPr txBox="1"/>
          <p:nvPr/>
        </p:nvSpPr>
        <p:spPr>
          <a:xfrm>
            <a:off x="7562850" y="6219825"/>
            <a:ext cx="4486741" cy="523220"/>
          </a:xfrm>
          <a:prstGeom prst="rect">
            <a:avLst/>
          </a:prstGeom>
          <a:solidFill>
            <a:srgbClr val="FFF300"/>
          </a:solidFill>
        </p:spPr>
        <p:txBody>
          <a:bodyPr wrap="none" rtlCol="0">
            <a:spAutoFit/>
          </a:bodyPr>
          <a:lstStyle/>
          <a:p>
            <a:r>
              <a:rPr lang="en-US" sz="2800" b="1" dirty="0"/>
              <a:t>Celebration of Achievements</a:t>
            </a:r>
          </a:p>
        </p:txBody>
      </p:sp>
    </p:spTree>
    <p:extLst>
      <p:ext uri="{BB962C8B-B14F-4D97-AF65-F5344CB8AC3E}">
        <p14:creationId xmlns:p14="http://schemas.microsoft.com/office/powerpoint/2010/main" val="8370373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8CEBE9-65C4-BE67-F42C-3B1A78E21532}"/>
              </a:ext>
            </a:extLst>
          </p:cNvPr>
          <p:cNvSpPr txBox="1"/>
          <p:nvPr/>
        </p:nvSpPr>
        <p:spPr>
          <a:xfrm>
            <a:off x="8553450" y="6219825"/>
            <a:ext cx="3519105" cy="523220"/>
          </a:xfrm>
          <a:prstGeom prst="rect">
            <a:avLst/>
          </a:prstGeom>
          <a:solidFill>
            <a:srgbClr val="FFF300"/>
          </a:solidFill>
        </p:spPr>
        <p:txBody>
          <a:bodyPr wrap="none" rtlCol="0">
            <a:spAutoFit/>
          </a:bodyPr>
          <a:lstStyle/>
          <a:p>
            <a:r>
              <a:rPr lang="en-US" sz="2800" b="1" dirty="0"/>
              <a:t>Motivate and Energize</a:t>
            </a:r>
          </a:p>
        </p:txBody>
      </p:sp>
    </p:spTree>
    <p:extLst>
      <p:ext uri="{BB962C8B-B14F-4D97-AF65-F5344CB8AC3E}">
        <p14:creationId xmlns:p14="http://schemas.microsoft.com/office/powerpoint/2010/main" val="35800534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575540-1546-489F-ED64-F4AF38BEE4E4}"/>
              </a:ext>
            </a:extLst>
          </p:cNvPr>
          <p:cNvSpPr txBox="1"/>
          <p:nvPr/>
        </p:nvSpPr>
        <p:spPr>
          <a:xfrm>
            <a:off x="8620125" y="6238875"/>
            <a:ext cx="3434915" cy="523220"/>
          </a:xfrm>
          <a:prstGeom prst="rect">
            <a:avLst/>
          </a:prstGeom>
          <a:solidFill>
            <a:srgbClr val="FFF300"/>
          </a:solidFill>
        </p:spPr>
        <p:txBody>
          <a:bodyPr wrap="none" rtlCol="0">
            <a:spAutoFit/>
          </a:bodyPr>
          <a:lstStyle/>
          <a:p>
            <a:r>
              <a:rPr lang="en-US" sz="2800" b="1" dirty="0"/>
              <a:t>Open Communication</a:t>
            </a:r>
          </a:p>
        </p:txBody>
      </p:sp>
    </p:spTree>
    <p:extLst>
      <p:ext uri="{BB962C8B-B14F-4D97-AF65-F5344CB8AC3E}">
        <p14:creationId xmlns:p14="http://schemas.microsoft.com/office/powerpoint/2010/main" val="35083087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B2FCEE-7AB2-F4E4-6EAD-0C9BE3731AF5}"/>
              </a:ext>
            </a:extLst>
          </p:cNvPr>
          <p:cNvSpPr txBox="1"/>
          <p:nvPr/>
        </p:nvSpPr>
        <p:spPr>
          <a:xfrm>
            <a:off x="8791575" y="6219825"/>
            <a:ext cx="3231719" cy="523220"/>
          </a:xfrm>
          <a:prstGeom prst="rect">
            <a:avLst/>
          </a:prstGeom>
          <a:solidFill>
            <a:srgbClr val="FFF300"/>
          </a:solidFill>
        </p:spPr>
        <p:txBody>
          <a:bodyPr wrap="none" rtlCol="0">
            <a:spAutoFit/>
          </a:bodyPr>
          <a:lstStyle/>
          <a:p>
            <a:r>
              <a:rPr lang="en-US" sz="2800" b="1" dirty="0"/>
              <a:t>Personal Investment</a:t>
            </a:r>
          </a:p>
        </p:txBody>
      </p:sp>
    </p:spTree>
    <p:extLst>
      <p:ext uri="{BB962C8B-B14F-4D97-AF65-F5344CB8AC3E}">
        <p14:creationId xmlns:p14="http://schemas.microsoft.com/office/powerpoint/2010/main" val="3727953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E3604A-3520-6DBC-9CEE-6BB440B4F5C2}"/>
              </a:ext>
            </a:extLst>
          </p:cNvPr>
          <p:cNvSpPr txBox="1"/>
          <p:nvPr/>
        </p:nvSpPr>
        <p:spPr>
          <a:xfrm>
            <a:off x="9363075" y="6210300"/>
            <a:ext cx="2677784" cy="523220"/>
          </a:xfrm>
          <a:prstGeom prst="rect">
            <a:avLst/>
          </a:prstGeom>
          <a:solidFill>
            <a:srgbClr val="FFF300"/>
          </a:solidFill>
        </p:spPr>
        <p:txBody>
          <a:bodyPr wrap="none" rtlCol="0">
            <a:spAutoFit/>
          </a:bodyPr>
          <a:lstStyle/>
          <a:p>
            <a:r>
              <a:rPr lang="en-US" sz="2800" b="1" dirty="0"/>
              <a:t>Lead by Example</a:t>
            </a:r>
          </a:p>
        </p:txBody>
      </p:sp>
    </p:spTree>
    <p:extLst>
      <p:ext uri="{BB962C8B-B14F-4D97-AF65-F5344CB8AC3E}">
        <p14:creationId xmlns:p14="http://schemas.microsoft.com/office/powerpoint/2010/main" val="1955348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DEC64C-2F84-213A-B25F-617E2E2C5C79}"/>
              </a:ext>
            </a:extLst>
          </p:cNvPr>
          <p:cNvSpPr txBox="1"/>
          <p:nvPr/>
        </p:nvSpPr>
        <p:spPr>
          <a:xfrm>
            <a:off x="9448800" y="6200775"/>
            <a:ext cx="2642839" cy="523220"/>
          </a:xfrm>
          <a:prstGeom prst="rect">
            <a:avLst/>
          </a:prstGeom>
          <a:solidFill>
            <a:srgbClr val="FFF300"/>
          </a:solidFill>
        </p:spPr>
        <p:txBody>
          <a:bodyPr wrap="none" rtlCol="0">
            <a:spAutoFit/>
          </a:bodyPr>
          <a:lstStyle/>
          <a:p>
            <a:r>
              <a:rPr lang="en-US" sz="2800" b="1" dirty="0"/>
              <a:t>Learning Culture</a:t>
            </a:r>
          </a:p>
        </p:txBody>
      </p:sp>
    </p:spTree>
    <p:extLst>
      <p:ext uri="{BB962C8B-B14F-4D97-AF65-F5344CB8AC3E}">
        <p14:creationId xmlns:p14="http://schemas.microsoft.com/office/powerpoint/2010/main" val="3202983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7DBE6-1971-D95C-1B60-E9B79B5B8B64}"/>
              </a:ext>
            </a:extLst>
          </p:cNvPr>
          <p:cNvSpPr txBox="1"/>
          <p:nvPr/>
        </p:nvSpPr>
        <p:spPr>
          <a:xfrm>
            <a:off x="8924925" y="6162675"/>
            <a:ext cx="3169009" cy="523220"/>
          </a:xfrm>
          <a:prstGeom prst="rect">
            <a:avLst/>
          </a:prstGeom>
          <a:solidFill>
            <a:srgbClr val="FFF300"/>
          </a:solidFill>
        </p:spPr>
        <p:txBody>
          <a:bodyPr wrap="none" rtlCol="0">
            <a:spAutoFit/>
          </a:bodyPr>
          <a:lstStyle/>
          <a:p>
            <a:r>
              <a:rPr lang="en-US" sz="2800" b="1" dirty="0"/>
              <a:t>Equal Opportunities</a:t>
            </a:r>
          </a:p>
        </p:txBody>
      </p:sp>
    </p:spTree>
    <p:extLst>
      <p:ext uri="{BB962C8B-B14F-4D97-AF65-F5344CB8AC3E}">
        <p14:creationId xmlns:p14="http://schemas.microsoft.com/office/powerpoint/2010/main" val="41629013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B963B9-27B7-3508-ABC7-EE11323D87BB}"/>
              </a:ext>
            </a:extLst>
          </p:cNvPr>
          <p:cNvSpPr txBox="1"/>
          <p:nvPr/>
        </p:nvSpPr>
        <p:spPr>
          <a:xfrm>
            <a:off x="9334500" y="6257925"/>
            <a:ext cx="2776016" cy="523220"/>
          </a:xfrm>
          <a:prstGeom prst="rect">
            <a:avLst/>
          </a:prstGeom>
          <a:solidFill>
            <a:srgbClr val="FFF300"/>
          </a:solidFill>
        </p:spPr>
        <p:txBody>
          <a:bodyPr wrap="none" rtlCol="0">
            <a:spAutoFit/>
          </a:bodyPr>
          <a:lstStyle/>
          <a:p>
            <a:r>
              <a:rPr lang="en-US" sz="2800" b="1" dirty="0"/>
              <a:t>Listening to Ideas</a:t>
            </a:r>
          </a:p>
        </p:txBody>
      </p:sp>
    </p:spTree>
    <p:extLst>
      <p:ext uri="{BB962C8B-B14F-4D97-AF65-F5344CB8AC3E}">
        <p14:creationId xmlns:p14="http://schemas.microsoft.com/office/powerpoint/2010/main" val="23729974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944726-98D7-0FBE-089A-63D07E8C5008}"/>
              </a:ext>
            </a:extLst>
          </p:cNvPr>
          <p:cNvSpPr txBox="1"/>
          <p:nvPr/>
        </p:nvSpPr>
        <p:spPr>
          <a:xfrm>
            <a:off x="9048750" y="6248400"/>
            <a:ext cx="3039486" cy="523220"/>
          </a:xfrm>
          <a:prstGeom prst="rect">
            <a:avLst/>
          </a:prstGeom>
          <a:solidFill>
            <a:srgbClr val="FFF300"/>
          </a:solidFill>
        </p:spPr>
        <p:txBody>
          <a:bodyPr wrap="none" rtlCol="0">
            <a:spAutoFit/>
          </a:bodyPr>
          <a:lstStyle/>
          <a:p>
            <a:r>
              <a:rPr lang="en-US" sz="2800" b="1" dirty="0"/>
              <a:t>Energetic Meetings</a:t>
            </a:r>
          </a:p>
        </p:txBody>
      </p:sp>
    </p:spTree>
    <p:extLst>
      <p:ext uri="{BB962C8B-B14F-4D97-AF65-F5344CB8AC3E}">
        <p14:creationId xmlns:p14="http://schemas.microsoft.com/office/powerpoint/2010/main" val="34854947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7026F-990B-2765-9C2A-C0EA791AA8F1}"/>
              </a:ext>
            </a:extLst>
          </p:cNvPr>
          <p:cNvSpPr txBox="1"/>
          <p:nvPr/>
        </p:nvSpPr>
        <p:spPr>
          <a:xfrm>
            <a:off x="7867650" y="6210300"/>
            <a:ext cx="4175182" cy="523220"/>
          </a:xfrm>
          <a:prstGeom prst="rect">
            <a:avLst/>
          </a:prstGeom>
          <a:solidFill>
            <a:srgbClr val="FFF300"/>
          </a:solidFill>
        </p:spPr>
        <p:txBody>
          <a:bodyPr wrap="none" rtlCol="0">
            <a:spAutoFit/>
          </a:bodyPr>
          <a:lstStyle/>
          <a:p>
            <a:r>
              <a:rPr lang="en-US" sz="2800" b="1" dirty="0"/>
              <a:t>Flexibility and Adaptability</a:t>
            </a:r>
          </a:p>
        </p:txBody>
      </p:sp>
    </p:spTree>
    <p:extLst>
      <p:ext uri="{BB962C8B-B14F-4D97-AF65-F5344CB8AC3E}">
        <p14:creationId xmlns:p14="http://schemas.microsoft.com/office/powerpoint/2010/main" val="37124715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BB9566-30CE-1F73-2E03-C81906596D9D}"/>
              </a:ext>
            </a:extLst>
          </p:cNvPr>
          <p:cNvSpPr txBox="1"/>
          <p:nvPr/>
        </p:nvSpPr>
        <p:spPr>
          <a:xfrm>
            <a:off x="9115425" y="6210300"/>
            <a:ext cx="2936445" cy="523220"/>
          </a:xfrm>
          <a:prstGeom prst="rect">
            <a:avLst/>
          </a:prstGeom>
          <a:solidFill>
            <a:srgbClr val="FFF300"/>
          </a:solidFill>
        </p:spPr>
        <p:txBody>
          <a:bodyPr wrap="none" rtlCol="0">
            <a:spAutoFit/>
          </a:bodyPr>
          <a:lstStyle/>
          <a:p>
            <a:r>
              <a:rPr lang="en-US" sz="2800" b="1" dirty="0"/>
              <a:t>Public Recognition</a:t>
            </a:r>
          </a:p>
        </p:txBody>
      </p:sp>
    </p:spTree>
    <p:extLst>
      <p:ext uri="{BB962C8B-B14F-4D97-AF65-F5344CB8AC3E}">
        <p14:creationId xmlns:p14="http://schemas.microsoft.com/office/powerpoint/2010/main" val="26898253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90E866-BC65-2716-DEF0-20C7EF9DA083}"/>
              </a:ext>
            </a:extLst>
          </p:cNvPr>
          <p:cNvSpPr txBox="1"/>
          <p:nvPr/>
        </p:nvSpPr>
        <p:spPr>
          <a:xfrm>
            <a:off x="8629650" y="6200775"/>
            <a:ext cx="3393301" cy="523220"/>
          </a:xfrm>
          <a:prstGeom prst="rect">
            <a:avLst/>
          </a:prstGeom>
          <a:solidFill>
            <a:srgbClr val="FFF300"/>
          </a:solidFill>
        </p:spPr>
        <p:txBody>
          <a:bodyPr wrap="none" rtlCol="0">
            <a:spAutoFit/>
          </a:bodyPr>
          <a:lstStyle/>
          <a:p>
            <a:r>
              <a:rPr lang="en-US" sz="2800" b="1" dirty="0"/>
              <a:t>Maintain Momentum</a:t>
            </a:r>
          </a:p>
        </p:txBody>
      </p:sp>
    </p:spTree>
    <p:extLst>
      <p:ext uri="{BB962C8B-B14F-4D97-AF65-F5344CB8AC3E}">
        <p14:creationId xmlns:p14="http://schemas.microsoft.com/office/powerpoint/2010/main" val="39530115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034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1481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73BFBE-E41E-4A8E-C16F-A829FC600D6B}"/>
              </a:ext>
            </a:extLst>
          </p:cNvPr>
          <p:cNvSpPr txBox="1"/>
          <p:nvPr/>
        </p:nvSpPr>
        <p:spPr>
          <a:xfrm>
            <a:off x="8963025" y="6219825"/>
            <a:ext cx="3073598" cy="523220"/>
          </a:xfrm>
          <a:prstGeom prst="rect">
            <a:avLst/>
          </a:prstGeom>
          <a:solidFill>
            <a:srgbClr val="FFF300"/>
          </a:solidFill>
        </p:spPr>
        <p:txBody>
          <a:bodyPr wrap="none" rtlCol="0">
            <a:spAutoFit/>
          </a:bodyPr>
          <a:lstStyle/>
          <a:p>
            <a:r>
              <a:rPr lang="en-US" sz="2800" b="1" dirty="0"/>
              <a:t>Confident Presence</a:t>
            </a:r>
          </a:p>
        </p:txBody>
      </p:sp>
    </p:spTree>
    <p:extLst>
      <p:ext uri="{BB962C8B-B14F-4D97-AF65-F5344CB8AC3E}">
        <p14:creationId xmlns:p14="http://schemas.microsoft.com/office/powerpoint/2010/main" val="9801558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F7C58D-9DB9-0435-8AD1-E8E73D4CA436}"/>
              </a:ext>
            </a:extLst>
          </p:cNvPr>
          <p:cNvSpPr txBox="1"/>
          <p:nvPr/>
        </p:nvSpPr>
        <p:spPr>
          <a:xfrm>
            <a:off x="9515475" y="6238875"/>
            <a:ext cx="2527230" cy="523220"/>
          </a:xfrm>
          <a:prstGeom prst="rect">
            <a:avLst/>
          </a:prstGeom>
          <a:solidFill>
            <a:srgbClr val="FFF300"/>
          </a:solidFill>
        </p:spPr>
        <p:txBody>
          <a:bodyPr wrap="none" rtlCol="0">
            <a:spAutoFit/>
          </a:bodyPr>
          <a:lstStyle/>
          <a:p>
            <a:r>
              <a:rPr lang="en-US" sz="2800" b="1" dirty="0"/>
              <a:t>Professionalism</a:t>
            </a:r>
          </a:p>
        </p:txBody>
      </p:sp>
    </p:spTree>
    <p:extLst>
      <p:ext uri="{BB962C8B-B14F-4D97-AF65-F5344CB8AC3E}">
        <p14:creationId xmlns:p14="http://schemas.microsoft.com/office/powerpoint/2010/main" val="21404744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655A77-AED7-5DBF-56CD-0A6EE047D414}"/>
              </a:ext>
            </a:extLst>
          </p:cNvPr>
          <p:cNvSpPr txBox="1"/>
          <p:nvPr/>
        </p:nvSpPr>
        <p:spPr>
          <a:xfrm>
            <a:off x="8791575" y="6219825"/>
            <a:ext cx="3262368" cy="523220"/>
          </a:xfrm>
          <a:prstGeom prst="rect">
            <a:avLst/>
          </a:prstGeom>
          <a:solidFill>
            <a:srgbClr val="FFF300"/>
          </a:solidFill>
        </p:spPr>
        <p:txBody>
          <a:bodyPr wrap="none" rtlCol="0">
            <a:spAutoFit/>
          </a:bodyPr>
          <a:lstStyle/>
          <a:p>
            <a:r>
              <a:rPr lang="en-US" sz="2800" b="1" dirty="0"/>
              <a:t>Calm under Pressure</a:t>
            </a:r>
          </a:p>
        </p:txBody>
      </p:sp>
    </p:spTree>
    <p:extLst>
      <p:ext uri="{BB962C8B-B14F-4D97-AF65-F5344CB8AC3E}">
        <p14:creationId xmlns:p14="http://schemas.microsoft.com/office/powerpoint/2010/main" val="1781538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6F94E-00E8-09F2-E65C-A06F6936B8CD}"/>
              </a:ext>
            </a:extLst>
          </p:cNvPr>
          <p:cNvSpPr txBox="1"/>
          <p:nvPr/>
        </p:nvSpPr>
        <p:spPr>
          <a:xfrm>
            <a:off x="8220075" y="6229350"/>
            <a:ext cx="3877408" cy="523220"/>
          </a:xfrm>
          <a:prstGeom prst="rect">
            <a:avLst/>
          </a:prstGeom>
          <a:solidFill>
            <a:srgbClr val="FFF300"/>
          </a:solidFill>
        </p:spPr>
        <p:txBody>
          <a:bodyPr wrap="none" rtlCol="0">
            <a:spAutoFit/>
          </a:bodyPr>
          <a:lstStyle/>
          <a:p>
            <a:r>
              <a:rPr lang="en-US" sz="2800" b="1" dirty="0"/>
              <a:t>Merit-Based Recognition</a:t>
            </a:r>
          </a:p>
        </p:txBody>
      </p:sp>
    </p:spTree>
    <p:extLst>
      <p:ext uri="{BB962C8B-B14F-4D97-AF65-F5344CB8AC3E}">
        <p14:creationId xmlns:p14="http://schemas.microsoft.com/office/powerpoint/2010/main" val="4785202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EBDCD-090E-2D6A-63D1-AAF8294971CA}"/>
              </a:ext>
            </a:extLst>
          </p:cNvPr>
          <p:cNvSpPr txBox="1"/>
          <p:nvPr/>
        </p:nvSpPr>
        <p:spPr>
          <a:xfrm>
            <a:off x="8153400" y="6238875"/>
            <a:ext cx="3906198" cy="523220"/>
          </a:xfrm>
          <a:prstGeom prst="rect">
            <a:avLst/>
          </a:prstGeom>
          <a:solidFill>
            <a:srgbClr val="FFF300"/>
          </a:solidFill>
        </p:spPr>
        <p:txBody>
          <a:bodyPr wrap="none" rtlCol="0">
            <a:spAutoFit/>
          </a:bodyPr>
          <a:lstStyle/>
          <a:p>
            <a:r>
              <a:rPr lang="en-US" sz="2800" b="1" dirty="0"/>
              <a:t>Effective Communication</a:t>
            </a:r>
          </a:p>
        </p:txBody>
      </p:sp>
    </p:spTree>
    <p:extLst>
      <p:ext uri="{BB962C8B-B14F-4D97-AF65-F5344CB8AC3E}">
        <p14:creationId xmlns:p14="http://schemas.microsoft.com/office/powerpoint/2010/main" val="32476479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18E909-B8F5-F1C4-9159-A1130C2F274A}"/>
              </a:ext>
            </a:extLst>
          </p:cNvPr>
          <p:cNvSpPr txBox="1"/>
          <p:nvPr/>
        </p:nvSpPr>
        <p:spPr>
          <a:xfrm>
            <a:off x="9934575" y="6257925"/>
            <a:ext cx="2068067" cy="523220"/>
          </a:xfrm>
          <a:prstGeom prst="rect">
            <a:avLst/>
          </a:prstGeom>
          <a:solidFill>
            <a:srgbClr val="FFF300"/>
          </a:solidFill>
        </p:spPr>
        <p:txBody>
          <a:bodyPr wrap="none" rtlCol="0">
            <a:spAutoFit/>
          </a:bodyPr>
          <a:lstStyle/>
          <a:p>
            <a:r>
              <a:rPr lang="en-US" sz="2800" b="1" dirty="0"/>
              <a:t>Decisiveness</a:t>
            </a:r>
          </a:p>
        </p:txBody>
      </p:sp>
    </p:spTree>
    <p:extLst>
      <p:ext uri="{BB962C8B-B14F-4D97-AF65-F5344CB8AC3E}">
        <p14:creationId xmlns:p14="http://schemas.microsoft.com/office/powerpoint/2010/main" val="13661082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61457-0C93-D098-F97A-39AEBC658FA8}"/>
              </a:ext>
            </a:extLst>
          </p:cNvPr>
          <p:cNvSpPr txBox="1"/>
          <p:nvPr/>
        </p:nvSpPr>
        <p:spPr>
          <a:xfrm>
            <a:off x="9553575" y="6229350"/>
            <a:ext cx="2557431" cy="523220"/>
          </a:xfrm>
          <a:prstGeom prst="rect">
            <a:avLst/>
          </a:prstGeom>
          <a:solidFill>
            <a:srgbClr val="FFF300"/>
          </a:solidFill>
        </p:spPr>
        <p:txBody>
          <a:bodyPr wrap="none" rtlCol="0">
            <a:spAutoFit/>
          </a:bodyPr>
          <a:lstStyle/>
          <a:p>
            <a:r>
              <a:rPr lang="en-US" sz="2800" b="1" dirty="0"/>
              <a:t>Poise in Conflict</a:t>
            </a:r>
          </a:p>
        </p:txBody>
      </p:sp>
    </p:spTree>
    <p:extLst>
      <p:ext uri="{BB962C8B-B14F-4D97-AF65-F5344CB8AC3E}">
        <p14:creationId xmlns:p14="http://schemas.microsoft.com/office/powerpoint/2010/main" val="9543440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D01530-3085-4BB5-1091-9CDBF9C14BF3}"/>
              </a:ext>
            </a:extLst>
          </p:cNvPr>
          <p:cNvSpPr txBox="1"/>
          <p:nvPr/>
        </p:nvSpPr>
        <p:spPr>
          <a:xfrm>
            <a:off x="7658100" y="6219825"/>
            <a:ext cx="4422108" cy="523220"/>
          </a:xfrm>
          <a:prstGeom prst="rect">
            <a:avLst/>
          </a:prstGeom>
          <a:solidFill>
            <a:srgbClr val="FFF300"/>
          </a:solidFill>
        </p:spPr>
        <p:txBody>
          <a:bodyPr wrap="none" rtlCol="0">
            <a:spAutoFit/>
          </a:bodyPr>
          <a:lstStyle/>
          <a:p>
            <a:r>
              <a:rPr lang="en-US" sz="2800" b="1" dirty="0"/>
              <a:t>Empathy and Understanding</a:t>
            </a:r>
          </a:p>
        </p:txBody>
      </p:sp>
    </p:spTree>
    <p:extLst>
      <p:ext uri="{BB962C8B-B14F-4D97-AF65-F5344CB8AC3E}">
        <p14:creationId xmlns:p14="http://schemas.microsoft.com/office/powerpoint/2010/main" val="11509737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40B651-F238-BA1A-312D-6B009EA999AF}"/>
              </a:ext>
            </a:extLst>
          </p:cNvPr>
          <p:cNvSpPr txBox="1"/>
          <p:nvPr/>
        </p:nvSpPr>
        <p:spPr>
          <a:xfrm>
            <a:off x="9058275" y="6229350"/>
            <a:ext cx="3012107" cy="523220"/>
          </a:xfrm>
          <a:prstGeom prst="rect">
            <a:avLst/>
          </a:prstGeom>
          <a:solidFill>
            <a:srgbClr val="FFF300"/>
          </a:solidFill>
        </p:spPr>
        <p:txBody>
          <a:bodyPr wrap="none" rtlCol="0">
            <a:spAutoFit/>
          </a:bodyPr>
          <a:lstStyle/>
          <a:p>
            <a:r>
              <a:rPr lang="en-US" sz="2800" b="1" dirty="0"/>
              <a:t>Modeling Behavior</a:t>
            </a:r>
          </a:p>
        </p:txBody>
      </p:sp>
    </p:spTree>
    <p:extLst>
      <p:ext uri="{BB962C8B-B14F-4D97-AF65-F5344CB8AC3E}">
        <p14:creationId xmlns:p14="http://schemas.microsoft.com/office/powerpoint/2010/main" val="33198054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E8657A-2A42-A146-9514-50BF8FB04ED9}"/>
              </a:ext>
            </a:extLst>
          </p:cNvPr>
          <p:cNvSpPr txBox="1"/>
          <p:nvPr/>
        </p:nvSpPr>
        <p:spPr>
          <a:xfrm>
            <a:off x="8677275" y="6229350"/>
            <a:ext cx="3387594" cy="523220"/>
          </a:xfrm>
          <a:prstGeom prst="rect">
            <a:avLst/>
          </a:prstGeom>
          <a:solidFill>
            <a:srgbClr val="FFF300"/>
          </a:solidFill>
        </p:spPr>
        <p:txBody>
          <a:bodyPr wrap="none" rtlCol="0">
            <a:spAutoFit/>
          </a:bodyPr>
          <a:lstStyle/>
          <a:p>
            <a:r>
              <a:rPr lang="en-US" sz="2800" b="1" dirty="0"/>
              <a:t>Grace under Criticism</a:t>
            </a:r>
          </a:p>
        </p:txBody>
      </p:sp>
    </p:spTree>
    <p:extLst>
      <p:ext uri="{BB962C8B-B14F-4D97-AF65-F5344CB8AC3E}">
        <p14:creationId xmlns:p14="http://schemas.microsoft.com/office/powerpoint/2010/main" val="39342608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5FDFFC-2A9A-B42C-723D-C5B208E7D845}"/>
              </a:ext>
            </a:extLst>
          </p:cNvPr>
          <p:cNvSpPr txBox="1"/>
          <p:nvPr/>
        </p:nvSpPr>
        <p:spPr>
          <a:xfrm>
            <a:off x="7972425" y="6229350"/>
            <a:ext cx="4099392" cy="523220"/>
          </a:xfrm>
          <a:prstGeom prst="rect">
            <a:avLst/>
          </a:prstGeom>
          <a:solidFill>
            <a:srgbClr val="FFF300"/>
          </a:solidFill>
        </p:spPr>
        <p:txBody>
          <a:bodyPr wrap="none" rtlCol="0">
            <a:spAutoFit/>
          </a:bodyPr>
          <a:lstStyle/>
          <a:p>
            <a:r>
              <a:rPr lang="en-US" sz="2800" b="1" dirty="0"/>
              <a:t>Professional Development</a:t>
            </a:r>
          </a:p>
        </p:txBody>
      </p:sp>
    </p:spTree>
    <p:extLst>
      <p:ext uri="{BB962C8B-B14F-4D97-AF65-F5344CB8AC3E}">
        <p14:creationId xmlns:p14="http://schemas.microsoft.com/office/powerpoint/2010/main" val="37941014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3E8C7-8112-1B1A-AA43-C63687E43D40}"/>
              </a:ext>
            </a:extLst>
          </p:cNvPr>
          <p:cNvSpPr txBox="1"/>
          <p:nvPr/>
        </p:nvSpPr>
        <p:spPr>
          <a:xfrm>
            <a:off x="8953500" y="6210300"/>
            <a:ext cx="3129383" cy="523220"/>
          </a:xfrm>
          <a:prstGeom prst="rect">
            <a:avLst/>
          </a:prstGeom>
          <a:solidFill>
            <a:srgbClr val="FFF300"/>
          </a:solidFill>
        </p:spPr>
        <p:txBody>
          <a:bodyPr wrap="none" rtlCol="0">
            <a:spAutoFit/>
          </a:bodyPr>
          <a:lstStyle/>
          <a:p>
            <a:r>
              <a:rPr lang="en-US" sz="2800" b="1" dirty="0"/>
              <a:t>Handling Ambiguity</a:t>
            </a:r>
          </a:p>
        </p:txBody>
      </p:sp>
    </p:spTree>
    <p:extLst>
      <p:ext uri="{BB962C8B-B14F-4D97-AF65-F5344CB8AC3E}">
        <p14:creationId xmlns:p14="http://schemas.microsoft.com/office/powerpoint/2010/main" val="31129902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95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752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C9ED1-CD0E-A235-C7A0-A3ED9B8DDFBF}"/>
              </a:ext>
            </a:extLst>
          </p:cNvPr>
          <p:cNvSpPr txBox="1"/>
          <p:nvPr/>
        </p:nvSpPr>
        <p:spPr>
          <a:xfrm>
            <a:off x="7543800" y="6219825"/>
            <a:ext cx="4536819" cy="523220"/>
          </a:xfrm>
          <a:prstGeom prst="rect">
            <a:avLst/>
          </a:prstGeom>
          <a:solidFill>
            <a:srgbClr val="FFF300"/>
          </a:solidFill>
        </p:spPr>
        <p:txBody>
          <a:bodyPr wrap="none" rtlCol="0">
            <a:spAutoFit/>
          </a:bodyPr>
          <a:lstStyle/>
          <a:p>
            <a:r>
              <a:rPr lang="en-US" sz="2800" b="1" dirty="0"/>
              <a:t>Transparent Decision-Making</a:t>
            </a:r>
          </a:p>
        </p:txBody>
      </p:sp>
    </p:spTree>
    <p:extLst>
      <p:ext uri="{BB962C8B-B14F-4D97-AF65-F5344CB8AC3E}">
        <p14:creationId xmlns:p14="http://schemas.microsoft.com/office/powerpoint/2010/main" val="35947772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5C7B93-0E6F-3EEA-0EEA-CDCF6E441450}"/>
              </a:ext>
            </a:extLst>
          </p:cNvPr>
          <p:cNvSpPr txBox="1"/>
          <p:nvPr/>
        </p:nvSpPr>
        <p:spPr>
          <a:xfrm>
            <a:off x="8582025" y="6267450"/>
            <a:ext cx="3469411" cy="523220"/>
          </a:xfrm>
          <a:prstGeom prst="rect">
            <a:avLst/>
          </a:prstGeom>
          <a:solidFill>
            <a:srgbClr val="FFF300"/>
          </a:solidFill>
        </p:spPr>
        <p:txBody>
          <a:bodyPr wrap="none" rtlCol="0">
            <a:spAutoFit/>
          </a:bodyPr>
          <a:lstStyle/>
          <a:p>
            <a:r>
              <a:rPr lang="en-US" sz="2800" b="1" dirty="0"/>
              <a:t>Support Team Growth</a:t>
            </a:r>
          </a:p>
        </p:txBody>
      </p:sp>
    </p:spTree>
    <p:extLst>
      <p:ext uri="{BB962C8B-B14F-4D97-AF65-F5344CB8AC3E}">
        <p14:creationId xmlns:p14="http://schemas.microsoft.com/office/powerpoint/2010/main" val="6097751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F01039-42AE-0082-DAF5-7EA2A3D0ED27}"/>
              </a:ext>
            </a:extLst>
          </p:cNvPr>
          <p:cNvSpPr txBox="1"/>
          <p:nvPr/>
        </p:nvSpPr>
        <p:spPr>
          <a:xfrm>
            <a:off x="9620250" y="6238875"/>
            <a:ext cx="2396362" cy="523220"/>
          </a:xfrm>
          <a:prstGeom prst="rect">
            <a:avLst/>
          </a:prstGeom>
          <a:solidFill>
            <a:srgbClr val="FFF300"/>
          </a:solidFill>
        </p:spPr>
        <p:txBody>
          <a:bodyPr wrap="none" rtlCol="0">
            <a:spAutoFit/>
          </a:bodyPr>
          <a:lstStyle/>
          <a:p>
            <a:r>
              <a:rPr lang="en-US" sz="2800" b="1" dirty="0"/>
              <a:t>Empowerment</a:t>
            </a:r>
          </a:p>
        </p:txBody>
      </p:sp>
    </p:spTree>
    <p:extLst>
      <p:ext uri="{BB962C8B-B14F-4D97-AF65-F5344CB8AC3E}">
        <p14:creationId xmlns:p14="http://schemas.microsoft.com/office/powerpoint/2010/main" val="6708985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0D45D5-C9D7-400D-9BAE-9ECDE46F8D38}"/>
              </a:ext>
            </a:extLst>
          </p:cNvPr>
          <p:cNvSpPr txBox="1"/>
          <p:nvPr/>
        </p:nvSpPr>
        <p:spPr>
          <a:xfrm>
            <a:off x="10096500" y="6229350"/>
            <a:ext cx="2013628" cy="523220"/>
          </a:xfrm>
          <a:prstGeom prst="rect">
            <a:avLst/>
          </a:prstGeom>
          <a:solidFill>
            <a:srgbClr val="FFF300"/>
          </a:solidFill>
        </p:spPr>
        <p:txBody>
          <a:bodyPr wrap="none" rtlCol="0">
            <a:spAutoFit/>
          </a:bodyPr>
          <a:lstStyle/>
          <a:p>
            <a:r>
              <a:rPr lang="en-US" sz="2800" b="1" dirty="0"/>
              <a:t>Share Credit</a:t>
            </a:r>
          </a:p>
        </p:txBody>
      </p:sp>
    </p:spTree>
    <p:extLst>
      <p:ext uri="{BB962C8B-B14F-4D97-AF65-F5344CB8AC3E}">
        <p14:creationId xmlns:p14="http://schemas.microsoft.com/office/powerpoint/2010/main" val="492357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0BCC58-CC95-BCD2-27F9-57ED92C3955C}"/>
              </a:ext>
            </a:extLst>
          </p:cNvPr>
          <p:cNvSpPr txBox="1"/>
          <p:nvPr/>
        </p:nvSpPr>
        <p:spPr>
          <a:xfrm>
            <a:off x="9029700" y="6248400"/>
            <a:ext cx="3089307" cy="523220"/>
          </a:xfrm>
          <a:prstGeom prst="rect">
            <a:avLst/>
          </a:prstGeom>
          <a:solidFill>
            <a:srgbClr val="FFF300"/>
          </a:solidFill>
        </p:spPr>
        <p:txBody>
          <a:bodyPr wrap="none" rtlCol="0">
            <a:spAutoFit/>
          </a:bodyPr>
          <a:lstStyle/>
          <a:p>
            <a:r>
              <a:rPr lang="en-US" sz="2800" b="1" dirty="0"/>
              <a:t>Open Collaboration</a:t>
            </a:r>
          </a:p>
        </p:txBody>
      </p:sp>
    </p:spTree>
    <p:extLst>
      <p:ext uri="{BB962C8B-B14F-4D97-AF65-F5344CB8AC3E}">
        <p14:creationId xmlns:p14="http://schemas.microsoft.com/office/powerpoint/2010/main" val="3946104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45C7C-F1BF-0CBE-8402-4DA45C6254AC}"/>
              </a:ext>
            </a:extLst>
          </p:cNvPr>
          <p:cNvSpPr txBox="1"/>
          <p:nvPr/>
        </p:nvSpPr>
        <p:spPr>
          <a:xfrm>
            <a:off x="8658225" y="6257925"/>
            <a:ext cx="3426707" cy="523220"/>
          </a:xfrm>
          <a:prstGeom prst="rect">
            <a:avLst/>
          </a:prstGeom>
          <a:solidFill>
            <a:srgbClr val="FFF300"/>
          </a:solidFill>
        </p:spPr>
        <p:txBody>
          <a:bodyPr wrap="none" rtlCol="0">
            <a:spAutoFit/>
          </a:bodyPr>
          <a:lstStyle/>
          <a:p>
            <a:r>
              <a:rPr lang="en-US" sz="2800" b="1" dirty="0"/>
              <a:t>Prioritize Team Needs</a:t>
            </a:r>
          </a:p>
        </p:txBody>
      </p:sp>
    </p:spTree>
    <p:extLst>
      <p:ext uri="{BB962C8B-B14F-4D97-AF65-F5344CB8AC3E}">
        <p14:creationId xmlns:p14="http://schemas.microsoft.com/office/powerpoint/2010/main" val="27536530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8736B6-A9C0-8FB9-C053-306F73176D2F}"/>
              </a:ext>
            </a:extLst>
          </p:cNvPr>
          <p:cNvSpPr txBox="1"/>
          <p:nvPr/>
        </p:nvSpPr>
        <p:spPr>
          <a:xfrm>
            <a:off x="9639300" y="6238875"/>
            <a:ext cx="2446439" cy="523220"/>
          </a:xfrm>
          <a:prstGeom prst="rect">
            <a:avLst/>
          </a:prstGeom>
          <a:solidFill>
            <a:srgbClr val="FFF300"/>
          </a:solidFill>
        </p:spPr>
        <p:txBody>
          <a:bodyPr wrap="none" rtlCol="0">
            <a:spAutoFit/>
          </a:bodyPr>
          <a:lstStyle/>
          <a:p>
            <a:r>
              <a:rPr lang="en-US" sz="2800" b="1" dirty="0"/>
              <a:t>Selfless Service</a:t>
            </a:r>
          </a:p>
        </p:txBody>
      </p:sp>
    </p:spTree>
    <p:extLst>
      <p:ext uri="{BB962C8B-B14F-4D97-AF65-F5344CB8AC3E}">
        <p14:creationId xmlns:p14="http://schemas.microsoft.com/office/powerpoint/2010/main" val="1735760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5F8C3-1C47-EEBA-8E58-FB3905A385B8}"/>
              </a:ext>
            </a:extLst>
          </p:cNvPr>
          <p:cNvSpPr txBox="1"/>
          <p:nvPr/>
        </p:nvSpPr>
        <p:spPr>
          <a:xfrm>
            <a:off x="7134225" y="6238875"/>
            <a:ext cx="4971617" cy="523220"/>
          </a:xfrm>
          <a:prstGeom prst="rect">
            <a:avLst/>
          </a:prstGeom>
          <a:solidFill>
            <a:srgbClr val="FFF300"/>
          </a:solidFill>
        </p:spPr>
        <p:txBody>
          <a:bodyPr wrap="none" rtlCol="0">
            <a:spAutoFit/>
          </a:bodyPr>
          <a:lstStyle/>
          <a:p>
            <a:r>
              <a:rPr lang="en-US" sz="2800" b="1" dirty="0"/>
              <a:t>Team Goals Over Personal Goals</a:t>
            </a:r>
          </a:p>
        </p:txBody>
      </p:sp>
    </p:spTree>
    <p:extLst>
      <p:ext uri="{BB962C8B-B14F-4D97-AF65-F5344CB8AC3E}">
        <p14:creationId xmlns:p14="http://schemas.microsoft.com/office/powerpoint/2010/main" val="18953717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D4F1A7-3BC9-AFDB-1545-38C16F99BFB9}"/>
              </a:ext>
            </a:extLst>
          </p:cNvPr>
          <p:cNvSpPr txBox="1"/>
          <p:nvPr/>
        </p:nvSpPr>
        <p:spPr>
          <a:xfrm>
            <a:off x="9029700" y="6248400"/>
            <a:ext cx="3029804" cy="523220"/>
          </a:xfrm>
          <a:prstGeom prst="rect">
            <a:avLst/>
          </a:prstGeom>
          <a:solidFill>
            <a:srgbClr val="FFF300"/>
          </a:solidFill>
        </p:spPr>
        <p:txBody>
          <a:bodyPr wrap="none" rtlCol="0">
            <a:spAutoFit/>
          </a:bodyPr>
          <a:lstStyle/>
          <a:p>
            <a:r>
              <a:rPr lang="en-US" sz="2800" b="1" dirty="0"/>
              <a:t>Servant Leadership</a:t>
            </a:r>
          </a:p>
        </p:txBody>
      </p:sp>
    </p:spTree>
    <p:extLst>
      <p:ext uri="{BB962C8B-B14F-4D97-AF65-F5344CB8AC3E}">
        <p14:creationId xmlns:p14="http://schemas.microsoft.com/office/powerpoint/2010/main" val="28951295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15EAF-D0B9-5844-5A6D-CDCAB146F329}"/>
              </a:ext>
            </a:extLst>
          </p:cNvPr>
          <p:cNvSpPr txBox="1"/>
          <p:nvPr/>
        </p:nvSpPr>
        <p:spPr>
          <a:xfrm>
            <a:off x="7486650" y="6248400"/>
            <a:ext cx="4607159" cy="523220"/>
          </a:xfrm>
          <a:prstGeom prst="rect">
            <a:avLst/>
          </a:prstGeom>
          <a:solidFill>
            <a:srgbClr val="FFF300"/>
          </a:solidFill>
        </p:spPr>
        <p:txBody>
          <a:bodyPr wrap="none" rtlCol="0">
            <a:spAutoFit/>
          </a:bodyPr>
          <a:lstStyle/>
          <a:p>
            <a:r>
              <a:rPr lang="en-US" sz="2800" b="1" dirty="0"/>
              <a:t>Embrace Diverse Perspectives</a:t>
            </a:r>
          </a:p>
        </p:txBody>
      </p:sp>
    </p:spTree>
    <p:extLst>
      <p:ext uri="{BB962C8B-B14F-4D97-AF65-F5344CB8AC3E}">
        <p14:creationId xmlns:p14="http://schemas.microsoft.com/office/powerpoint/2010/main" val="30024130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C82750-FA0C-5343-1000-5E684F445A66}"/>
              </a:ext>
            </a:extLst>
          </p:cNvPr>
          <p:cNvSpPr txBox="1"/>
          <p:nvPr/>
        </p:nvSpPr>
        <p:spPr>
          <a:xfrm>
            <a:off x="9067800" y="6257925"/>
            <a:ext cx="2997167" cy="523220"/>
          </a:xfrm>
          <a:prstGeom prst="rect">
            <a:avLst/>
          </a:prstGeom>
          <a:solidFill>
            <a:srgbClr val="FFF300"/>
          </a:solidFill>
        </p:spPr>
        <p:txBody>
          <a:bodyPr wrap="none" rtlCol="0">
            <a:spAutoFit/>
          </a:bodyPr>
          <a:lstStyle/>
          <a:p>
            <a:r>
              <a:rPr lang="en-US" sz="2800" b="1" dirty="0"/>
              <a:t>Conflict Resolution</a:t>
            </a:r>
          </a:p>
        </p:txBody>
      </p:sp>
    </p:spTree>
    <p:extLst>
      <p:ext uri="{BB962C8B-B14F-4D97-AF65-F5344CB8AC3E}">
        <p14:creationId xmlns:p14="http://schemas.microsoft.com/office/powerpoint/2010/main" val="16184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3771F5-CA2C-3792-7CFC-94B25D8EA94D}"/>
              </a:ext>
            </a:extLst>
          </p:cNvPr>
          <p:cNvSpPr txBox="1"/>
          <p:nvPr/>
        </p:nvSpPr>
        <p:spPr>
          <a:xfrm>
            <a:off x="6890856" y="6209550"/>
            <a:ext cx="5185459" cy="523220"/>
          </a:xfrm>
          <a:prstGeom prst="rect">
            <a:avLst/>
          </a:prstGeom>
          <a:solidFill>
            <a:srgbClr val="FFF300"/>
          </a:solidFill>
        </p:spPr>
        <p:txBody>
          <a:bodyPr wrap="none" rtlCol="0">
            <a:spAutoFit/>
          </a:bodyPr>
          <a:lstStyle/>
          <a:p>
            <a:r>
              <a:rPr lang="en-US" sz="2800" b="1" dirty="0"/>
              <a:t>Accountability and Consequences</a:t>
            </a:r>
          </a:p>
        </p:txBody>
      </p:sp>
    </p:spTree>
    <p:extLst>
      <p:ext uri="{BB962C8B-B14F-4D97-AF65-F5344CB8AC3E}">
        <p14:creationId xmlns:p14="http://schemas.microsoft.com/office/powerpoint/2010/main" val="23782549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B283FA-B202-43E8-C6C1-8E7EC87C5B2C}"/>
              </a:ext>
            </a:extLst>
          </p:cNvPr>
          <p:cNvSpPr txBox="1"/>
          <p:nvPr/>
        </p:nvSpPr>
        <p:spPr>
          <a:xfrm>
            <a:off x="7924800" y="6248400"/>
            <a:ext cx="4163897" cy="523220"/>
          </a:xfrm>
          <a:prstGeom prst="rect">
            <a:avLst/>
          </a:prstGeom>
          <a:solidFill>
            <a:srgbClr val="FFF300"/>
          </a:solidFill>
        </p:spPr>
        <p:txBody>
          <a:bodyPr wrap="none" rtlCol="0">
            <a:spAutoFit/>
          </a:bodyPr>
          <a:lstStyle/>
          <a:p>
            <a:r>
              <a:rPr lang="en-US" sz="2800" b="1" dirty="0"/>
              <a:t>Promote a Positive Culture</a:t>
            </a:r>
          </a:p>
        </p:txBody>
      </p:sp>
    </p:spTree>
    <p:extLst>
      <p:ext uri="{BB962C8B-B14F-4D97-AF65-F5344CB8AC3E}">
        <p14:creationId xmlns:p14="http://schemas.microsoft.com/office/powerpoint/2010/main" val="231255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0C4585-2B07-84C7-9035-C294FAD7E1AE}"/>
              </a:ext>
            </a:extLst>
          </p:cNvPr>
          <p:cNvSpPr txBox="1"/>
          <p:nvPr/>
        </p:nvSpPr>
        <p:spPr>
          <a:xfrm>
            <a:off x="8896350" y="6248400"/>
            <a:ext cx="3161828" cy="523220"/>
          </a:xfrm>
          <a:prstGeom prst="rect">
            <a:avLst/>
          </a:prstGeom>
          <a:solidFill>
            <a:srgbClr val="FFF300"/>
          </a:solidFill>
        </p:spPr>
        <p:txBody>
          <a:bodyPr wrap="none" rtlCol="0">
            <a:spAutoFit/>
          </a:bodyPr>
          <a:lstStyle/>
          <a:p>
            <a:r>
              <a:rPr lang="en-US" sz="2800" b="1" dirty="0"/>
              <a:t>Balancing Workload</a:t>
            </a:r>
          </a:p>
        </p:txBody>
      </p:sp>
    </p:spTree>
    <p:extLst>
      <p:ext uri="{BB962C8B-B14F-4D97-AF65-F5344CB8AC3E}">
        <p14:creationId xmlns:p14="http://schemas.microsoft.com/office/powerpoint/2010/main" val="20597386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33369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3912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6982C5-3821-C178-8D32-04B58608F1AA}"/>
              </a:ext>
            </a:extLst>
          </p:cNvPr>
          <p:cNvSpPr txBox="1"/>
          <p:nvPr/>
        </p:nvSpPr>
        <p:spPr>
          <a:xfrm>
            <a:off x="8924925" y="6238875"/>
            <a:ext cx="3164777" cy="523220"/>
          </a:xfrm>
          <a:prstGeom prst="rect">
            <a:avLst/>
          </a:prstGeom>
          <a:solidFill>
            <a:srgbClr val="FFF300"/>
          </a:solidFill>
        </p:spPr>
        <p:txBody>
          <a:bodyPr wrap="none" rtlCol="0">
            <a:spAutoFit/>
          </a:bodyPr>
          <a:lstStyle/>
          <a:p>
            <a:r>
              <a:rPr lang="en-US" sz="2800" b="1" dirty="0"/>
              <a:t>Embrace Innovation</a:t>
            </a:r>
          </a:p>
        </p:txBody>
      </p:sp>
    </p:spTree>
    <p:extLst>
      <p:ext uri="{BB962C8B-B14F-4D97-AF65-F5344CB8AC3E}">
        <p14:creationId xmlns:p14="http://schemas.microsoft.com/office/powerpoint/2010/main" val="25148125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0CF5ED-76E2-5C54-76D3-31655A5BAC7A}"/>
              </a:ext>
            </a:extLst>
          </p:cNvPr>
          <p:cNvSpPr txBox="1"/>
          <p:nvPr/>
        </p:nvSpPr>
        <p:spPr>
          <a:xfrm>
            <a:off x="9172575" y="6248400"/>
            <a:ext cx="2868927" cy="523220"/>
          </a:xfrm>
          <a:prstGeom prst="rect">
            <a:avLst/>
          </a:prstGeom>
          <a:solidFill>
            <a:srgbClr val="FFF300"/>
          </a:solidFill>
        </p:spPr>
        <p:txBody>
          <a:bodyPr wrap="none" rtlCol="0">
            <a:spAutoFit/>
          </a:bodyPr>
          <a:lstStyle/>
          <a:p>
            <a:r>
              <a:rPr lang="en-US" sz="2800" b="1" dirty="0"/>
              <a:t>Risk Management</a:t>
            </a:r>
          </a:p>
        </p:txBody>
      </p:sp>
    </p:spTree>
    <p:extLst>
      <p:ext uri="{BB962C8B-B14F-4D97-AF65-F5344CB8AC3E}">
        <p14:creationId xmlns:p14="http://schemas.microsoft.com/office/powerpoint/2010/main" val="19745772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BBAE61-55CA-E181-0FEB-EE27A9D1C1C3}"/>
              </a:ext>
            </a:extLst>
          </p:cNvPr>
          <p:cNvSpPr txBox="1"/>
          <p:nvPr/>
        </p:nvSpPr>
        <p:spPr>
          <a:xfrm>
            <a:off x="8924925" y="6238875"/>
            <a:ext cx="3113416" cy="523220"/>
          </a:xfrm>
          <a:prstGeom prst="rect">
            <a:avLst/>
          </a:prstGeom>
          <a:solidFill>
            <a:srgbClr val="FFF300"/>
          </a:solidFill>
        </p:spPr>
        <p:txBody>
          <a:bodyPr wrap="none" rtlCol="0">
            <a:spAutoFit/>
          </a:bodyPr>
          <a:lstStyle/>
          <a:p>
            <a:r>
              <a:rPr lang="en-US" sz="2800" b="1" dirty="0"/>
              <a:t>Stand Up for Values</a:t>
            </a:r>
          </a:p>
        </p:txBody>
      </p:sp>
    </p:spTree>
    <p:extLst>
      <p:ext uri="{BB962C8B-B14F-4D97-AF65-F5344CB8AC3E}">
        <p14:creationId xmlns:p14="http://schemas.microsoft.com/office/powerpoint/2010/main" val="13970163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9EBC97-A9EA-9C7B-6873-1105E0C24EE8}"/>
              </a:ext>
            </a:extLst>
          </p:cNvPr>
          <p:cNvSpPr txBox="1"/>
          <p:nvPr/>
        </p:nvSpPr>
        <p:spPr>
          <a:xfrm>
            <a:off x="8524875" y="6248400"/>
            <a:ext cx="3552511" cy="523220"/>
          </a:xfrm>
          <a:prstGeom prst="rect">
            <a:avLst/>
          </a:prstGeom>
          <a:solidFill>
            <a:srgbClr val="FFF300"/>
          </a:solidFill>
        </p:spPr>
        <p:txBody>
          <a:bodyPr wrap="none" rtlCol="0">
            <a:spAutoFit/>
          </a:bodyPr>
          <a:lstStyle/>
          <a:p>
            <a:r>
              <a:rPr lang="en-US" sz="2800" b="1" dirty="0"/>
              <a:t>Difficult Conversations</a:t>
            </a:r>
          </a:p>
        </p:txBody>
      </p:sp>
    </p:spTree>
    <p:extLst>
      <p:ext uri="{BB962C8B-B14F-4D97-AF65-F5344CB8AC3E}">
        <p14:creationId xmlns:p14="http://schemas.microsoft.com/office/powerpoint/2010/main" val="40308160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B4830-EADA-E88A-1DEF-86A376755A2E}"/>
              </a:ext>
            </a:extLst>
          </p:cNvPr>
          <p:cNvSpPr txBox="1"/>
          <p:nvPr/>
        </p:nvSpPr>
        <p:spPr>
          <a:xfrm>
            <a:off x="10010775" y="6267450"/>
            <a:ext cx="2015167" cy="523220"/>
          </a:xfrm>
          <a:prstGeom prst="rect">
            <a:avLst/>
          </a:prstGeom>
          <a:solidFill>
            <a:srgbClr val="FFF300"/>
          </a:solidFill>
        </p:spPr>
        <p:txBody>
          <a:bodyPr wrap="none" rtlCol="0">
            <a:spAutoFit/>
          </a:bodyPr>
          <a:lstStyle/>
          <a:p>
            <a:r>
              <a:rPr lang="en-US" sz="2800" b="1" dirty="0"/>
              <a:t>Adaptability</a:t>
            </a:r>
          </a:p>
        </p:txBody>
      </p:sp>
    </p:spTree>
    <p:extLst>
      <p:ext uri="{BB962C8B-B14F-4D97-AF65-F5344CB8AC3E}">
        <p14:creationId xmlns:p14="http://schemas.microsoft.com/office/powerpoint/2010/main" val="26637877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7C3519-018A-C7F7-FEFC-C04CDE71D2C1}"/>
              </a:ext>
            </a:extLst>
          </p:cNvPr>
          <p:cNvSpPr txBox="1"/>
          <p:nvPr/>
        </p:nvSpPr>
        <p:spPr>
          <a:xfrm>
            <a:off x="8791575" y="6219825"/>
            <a:ext cx="3340851" cy="523220"/>
          </a:xfrm>
          <a:prstGeom prst="rect">
            <a:avLst/>
          </a:prstGeom>
          <a:solidFill>
            <a:srgbClr val="FFF300"/>
          </a:solidFill>
        </p:spPr>
        <p:txBody>
          <a:bodyPr wrap="none" rtlCol="0">
            <a:spAutoFit/>
          </a:bodyPr>
          <a:lstStyle/>
          <a:p>
            <a:r>
              <a:rPr lang="en-US" sz="2800" b="1" dirty="0"/>
              <a:t>Champion New Ideas</a:t>
            </a:r>
          </a:p>
        </p:txBody>
      </p:sp>
    </p:spTree>
    <p:extLst>
      <p:ext uri="{BB962C8B-B14F-4D97-AF65-F5344CB8AC3E}">
        <p14:creationId xmlns:p14="http://schemas.microsoft.com/office/powerpoint/2010/main" val="3419555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6609C9-704A-A91A-1834-383898A33AE1}"/>
              </a:ext>
            </a:extLst>
          </p:cNvPr>
          <p:cNvSpPr txBox="1"/>
          <p:nvPr/>
        </p:nvSpPr>
        <p:spPr>
          <a:xfrm>
            <a:off x="8972550" y="6191250"/>
            <a:ext cx="3125792" cy="523220"/>
          </a:xfrm>
          <a:prstGeom prst="rect">
            <a:avLst/>
          </a:prstGeom>
          <a:solidFill>
            <a:srgbClr val="FFF300"/>
          </a:solidFill>
        </p:spPr>
        <p:txBody>
          <a:bodyPr wrap="none" rtlCol="0">
            <a:spAutoFit/>
          </a:bodyPr>
          <a:lstStyle/>
          <a:p>
            <a:r>
              <a:rPr lang="en-US" sz="2800" b="1" dirty="0"/>
              <a:t>Equitable Workload</a:t>
            </a:r>
          </a:p>
        </p:txBody>
      </p:sp>
    </p:spTree>
    <p:extLst>
      <p:ext uri="{BB962C8B-B14F-4D97-AF65-F5344CB8AC3E}">
        <p14:creationId xmlns:p14="http://schemas.microsoft.com/office/powerpoint/2010/main" val="8168261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CD32D-F4E3-5041-7B00-DCD905C7E27D}"/>
              </a:ext>
            </a:extLst>
          </p:cNvPr>
          <p:cNvSpPr txBox="1"/>
          <p:nvPr/>
        </p:nvSpPr>
        <p:spPr>
          <a:xfrm>
            <a:off x="9715500" y="6191250"/>
            <a:ext cx="2327304" cy="523220"/>
          </a:xfrm>
          <a:prstGeom prst="rect">
            <a:avLst/>
          </a:prstGeom>
          <a:solidFill>
            <a:srgbClr val="FFF300"/>
          </a:solidFill>
        </p:spPr>
        <p:txBody>
          <a:bodyPr wrap="none" rtlCol="0">
            <a:spAutoFit/>
          </a:bodyPr>
          <a:lstStyle/>
          <a:p>
            <a:r>
              <a:rPr lang="en-US" sz="2800" b="1" dirty="0"/>
              <a:t>Accountability</a:t>
            </a:r>
          </a:p>
        </p:txBody>
      </p:sp>
    </p:spTree>
    <p:extLst>
      <p:ext uri="{BB962C8B-B14F-4D97-AF65-F5344CB8AC3E}">
        <p14:creationId xmlns:p14="http://schemas.microsoft.com/office/powerpoint/2010/main" val="22002716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DC8E1-B999-D52C-DC88-6B740431B2C0}"/>
              </a:ext>
            </a:extLst>
          </p:cNvPr>
          <p:cNvSpPr txBox="1"/>
          <p:nvPr/>
        </p:nvSpPr>
        <p:spPr>
          <a:xfrm>
            <a:off x="10506075" y="6219825"/>
            <a:ext cx="1587294" cy="523220"/>
          </a:xfrm>
          <a:prstGeom prst="rect">
            <a:avLst/>
          </a:prstGeom>
          <a:solidFill>
            <a:srgbClr val="FFF300"/>
          </a:solidFill>
        </p:spPr>
        <p:txBody>
          <a:bodyPr wrap="none" rtlCol="0">
            <a:spAutoFit/>
          </a:bodyPr>
          <a:lstStyle/>
          <a:p>
            <a:r>
              <a:rPr lang="en-US" sz="2800" b="1" dirty="0"/>
              <a:t>Speak Up</a:t>
            </a:r>
          </a:p>
        </p:txBody>
      </p:sp>
    </p:spTree>
    <p:extLst>
      <p:ext uri="{BB962C8B-B14F-4D97-AF65-F5344CB8AC3E}">
        <p14:creationId xmlns:p14="http://schemas.microsoft.com/office/powerpoint/2010/main" val="40414848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CB0B1D-F44E-C277-8F48-7864E05B9830}"/>
              </a:ext>
            </a:extLst>
          </p:cNvPr>
          <p:cNvSpPr txBox="1"/>
          <p:nvPr/>
        </p:nvSpPr>
        <p:spPr>
          <a:xfrm>
            <a:off x="9677400" y="6238875"/>
            <a:ext cx="2380395" cy="523220"/>
          </a:xfrm>
          <a:prstGeom prst="rect">
            <a:avLst/>
          </a:prstGeom>
          <a:solidFill>
            <a:srgbClr val="FFF300"/>
          </a:solidFill>
        </p:spPr>
        <p:txBody>
          <a:bodyPr wrap="none" rtlCol="0">
            <a:spAutoFit/>
          </a:bodyPr>
          <a:lstStyle/>
          <a:p>
            <a:r>
              <a:rPr lang="en-US" sz="2800" b="1" dirty="0"/>
              <a:t>Moral Courage</a:t>
            </a:r>
          </a:p>
        </p:txBody>
      </p:sp>
    </p:spTree>
    <p:extLst>
      <p:ext uri="{BB962C8B-B14F-4D97-AF65-F5344CB8AC3E}">
        <p14:creationId xmlns:p14="http://schemas.microsoft.com/office/powerpoint/2010/main" val="23004617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8049C1-72A3-0E36-CAC4-DB2AE64703D8}"/>
              </a:ext>
            </a:extLst>
          </p:cNvPr>
          <p:cNvSpPr txBox="1"/>
          <p:nvPr/>
        </p:nvSpPr>
        <p:spPr>
          <a:xfrm>
            <a:off x="7229475" y="6248400"/>
            <a:ext cx="4874796" cy="523220"/>
          </a:xfrm>
          <a:prstGeom prst="rect">
            <a:avLst/>
          </a:prstGeom>
          <a:solidFill>
            <a:srgbClr val="FFF300"/>
          </a:solidFill>
        </p:spPr>
        <p:txBody>
          <a:bodyPr wrap="none" rtlCol="0">
            <a:spAutoFit/>
          </a:bodyPr>
          <a:lstStyle/>
          <a:p>
            <a:r>
              <a:rPr lang="en-US" sz="2800" b="1" dirty="0"/>
              <a:t>Balancing Stakeholder Interests</a:t>
            </a:r>
          </a:p>
        </p:txBody>
      </p:sp>
    </p:spTree>
    <p:extLst>
      <p:ext uri="{BB962C8B-B14F-4D97-AF65-F5344CB8AC3E}">
        <p14:creationId xmlns:p14="http://schemas.microsoft.com/office/powerpoint/2010/main" val="19631114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0972-DF6F-8289-E419-6EAE64105F68}"/>
              </a:ext>
            </a:extLst>
          </p:cNvPr>
          <p:cNvSpPr txBox="1"/>
          <p:nvPr/>
        </p:nvSpPr>
        <p:spPr>
          <a:xfrm>
            <a:off x="10353675" y="6248400"/>
            <a:ext cx="1675010" cy="523220"/>
          </a:xfrm>
          <a:prstGeom prst="rect">
            <a:avLst/>
          </a:prstGeom>
          <a:solidFill>
            <a:srgbClr val="FFF300"/>
          </a:solidFill>
        </p:spPr>
        <p:txBody>
          <a:bodyPr wrap="none" rtlCol="0">
            <a:spAutoFit/>
          </a:bodyPr>
          <a:lstStyle/>
          <a:p>
            <a:r>
              <a:rPr lang="en-US" sz="2800" b="1" dirty="0"/>
              <a:t>Resilience</a:t>
            </a:r>
          </a:p>
        </p:txBody>
      </p:sp>
    </p:spTree>
    <p:extLst>
      <p:ext uri="{BB962C8B-B14F-4D97-AF65-F5344CB8AC3E}">
        <p14:creationId xmlns:p14="http://schemas.microsoft.com/office/powerpoint/2010/main" val="24462364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BCF219-9B5D-6B8A-AA1C-1F032A82EA07}"/>
              </a:ext>
            </a:extLst>
          </p:cNvPr>
          <p:cNvSpPr txBox="1"/>
          <p:nvPr/>
        </p:nvSpPr>
        <p:spPr>
          <a:xfrm>
            <a:off x="8896350" y="6219825"/>
            <a:ext cx="3189015" cy="523220"/>
          </a:xfrm>
          <a:prstGeom prst="rect">
            <a:avLst/>
          </a:prstGeom>
          <a:solidFill>
            <a:srgbClr val="FFF300"/>
          </a:solidFill>
        </p:spPr>
        <p:txBody>
          <a:bodyPr wrap="none" rtlCol="0">
            <a:spAutoFit/>
          </a:bodyPr>
          <a:lstStyle/>
          <a:p>
            <a:r>
              <a:rPr lang="en-US" sz="2800" b="1" dirty="0"/>
              <a:t>Inclusive Leadership</a:t>
            </a:r>
          </a:p>
        </p:txBody>
      </p:sp>
    </p:spTree>
    <p:extLst>
      <p:ext uri="{BB962C8B-B14F-4D97-AF65-F5344CB8AC3E}">
        <p14:creationId xmlns:p14="http://schemas.microsoft.com/office/powerpoint/2010/main" val="13146039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E0635-34F5-73E7-D96A-2FBA01F2B897}"/>
              </a:ext>
            </a:extLst>
          </p:cNvPr>
          <p:cNvSpPr txBox="1"/>
          <p:nvPr/>
        </p:nvSpPr>
        <p:spPr>
          <a:xfrm>
            <a:off x="9934575" y="6229350"/>
            <a:ext cx="2166106" cy="523220"/>
          </a:xfrm>
          <a:prstGeom prst="rect">
            <a:avLst/>
          </a:prstGeom>
          <a:solidFill>
            <a:srgbClr val="FFF300"/>
          </a:solidFill>
        </p:spPr>
        <p:txBody>
          <a:bodyPr wrap="none" rtlCol="0">
            <a:spAutoFit/>
          </a:bodyPr>
          <a:lstStyle/>
          <a:p>
            <a:r>
              <a:rPr lang="en-US" sz="2800" b="1" dirty="0"/>
              <a:t>Transparency</a:t>
            </a:r>
          </a:p>
        </p:txBody>
      </p:sp>
    </p:spTree>
    <p:extLst>
      <p:ext uri="{BB962C8B-B14F-4D97-AF65-F5344CB8AC3E}">
        <p14:creationId xmlns:p14="http://schemas.microsoft.com/office/powerpoint/2010/main" val="208286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6309B0-FB30-E431-192F-A30687C52F4D}"/>
              </a:ext>
            </a:extLst>
          </p:cNvPr>
          <p:cNvSpPr txBox="1"/>
          <p:nvPr/>
        </p:nvSpPr>
        <p:spPr>
          <a:xfrm>
            <a:off x="8562975" y="6219825"/>
            <a:ext cx="3458960" cy="523220"/>
          </a:xfrm>
          <a:prstGeom prst="rect">
            <a:avLst/>
          </a:prstGeom>
          <a:solidFill>
            <a:srgbClr val="FFF300"/>
          </a:solidFill>
        </p:spPr>
        <p:txBody>
          <a:bodyPr wrap="none" rtlCol="0">
            <a:spAutoFit/>
          </a:bodyPr>
          <a:lstStyle/>
          <a:p>
            <a:r>
              <a:rPr lang="en-US" sz="2800" b="1" dirty="0"/>
              <a:t>Supporting Your Team</a:t>
            </a:r>
          </a:p>
        </p:txBody>
      </p:sp>
    </p:spTree>
    <p:extLst>
      <p:ext uri="{BB962C8B-B14F-4D97-AF65-F5344CB8AC3E}">
        <p14:creationId xmlns:p14="http://schemas.microsoft.com/office/powerpoint/2010/main" val="33573456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9D7DD-8A35-DCF0-4965-4558E5F7445E}"/>
              </a:ext>
            </a:extLst>
          </p:cNvPr>
          <p:cNvSpPr txBox="1"/>
          <p:nvPr/>
        </p:nvSpPr>
        <p:spPr>
          <a:xfrm>
            <a:off x="8791575" y="6219825"/>
            <a:ext cx="3302251" cy="523220"/>
          </a:xfrm>
          <a:prstGeom prst="rect">
            <a:avLst/>
          </a:prstGeom>
          <a:solidFill>
            <a:srgbClr val="FFF300"/>
          </a:solidFill>
        </p:spPr>
        <p:txBody>
          <a:bodyPr wrap="none" rtlCol="0">
            <a:spAutoFit/>
          </a:bodyPr>
          <a:lstStyle/>
          <a:p>
            <a:r>
              <a:rPr lang="en-US" sz="2800" b="1" dirty="0"/>
              <a:t>Lead with Conviction</a:t>
            </a:r>
          </a:p>
        </p:txBody>
      </p:sp>
    </p:spTree>
    <p:extLst>
      <p:ext uri="{BB962C8B-B14F-4D97-AF65-F5344CB8AC3E}">
        <p14:creationId xmlns:p14="http://schemas.microsoft.com/office/powerpoint/2010/main" val="9754819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22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2E692A-8481-326B-BDAE-596A00E2385F}"/>
              </a:ext>
            </a:extLst>
          </p:cNvPr>
          <p:cNvSpPr txBox="1"/>
          <p:nvPr/>
        </p:nvSpPr>
        <p:spPr>
          <a:xfrm>
            <a:off x="7629525" y="6219825"/>
            <a:ext cx="4479944" cy="523220"/>
          </a:xfrm>
          <a:prstGeom prst="rect">
            <a:avLst/>
          </a:prstGeom>
          <a:solidFill>
            <a:srgbClr val="FFF300"/>
          </a:solidFill>
        </p:spPr>
        <p:txBody>
          <a:bodyPr wrap="none" rtlCol="0">
            <a:spAutoFit/>
          </a:bodyPr>
          <a:lstStyle/>
          <a:p>
            <a:r>
              <a:rPr lang="en-US" sz="2800" b="1" dirty="0"/>
              <a:t>Unbiased Conflict Resolution</a:t>
            </a:r>
          </a:p>
        </p:txBody>
      </p:sp>
    </p:spTree>
    <p:extLst>
      <p:ext uri="{BB962C8B-B14F-4D97-AF65-F5344CB8AC3E}">
        <p14:creationId xmlns:p14="http://schemas.microsoft.com/office/powerpoint/2010/main" val="31391498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039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3ECA4E-FED0-0596-CD58-A8EA0FDB2BBC}"/>
              </a:ext>
            </a:extLst>
          </p:cNvPr>
          <p:cNvSpPr txBox="1"/>
          <p:nvPr/>
        </p:nvSpPr>
        <p:spPr>
          <a:xfrm>
            <a:off x="8791575" y="6219825"/>
            <a:ext cx="3246273" cy="523220"/>
          </a:xfrm>
          <a:prstGeom prst="rect">
            <a:avLst/>
          </a:prstGeom>
          <a:solidFill>
            <a:srgbClr val="FFF300"/>
          </a:solidFill>
        </p:spPr>
        <p:txBody>
          <a:bodyPr wrap="none" rtlCol="0">
            <a:spAutoFit/>
          </a:bodyPr>
          <a:lstStyle/>
          <a:p>
            <a:r>
              <a:rPr lang="en-US" sz="2800" b="1" dirty="0"/>
              <a:t>Continuous Learning</a:t>
            </a:r>
          </a:p>
        </p:txBody>
      </p:sp>
    </p:spTree>
    <p:extLst>
      <p:ext uri="{BB962C8B-B14F-4D97-AF65-F5344CB8AC3E}">
        <p14:creationId xmlns:p14="http://schemas.microsoft.com/office/powerpoint/2010/main" val="24383419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49F785-3691-29FD-3174-F790D8C031B5}"/>
              </a:ext>
            </a:extLst>
          </p:cNvPr>
          <p:cNvSpPr txBox="1"/>
          <p:nvPr/>
        </p:nvSpPr>
        <p:spPr>
          <a:xfrm>
            <a:off x="9229725" y="6267450"/>
            <a:ext cx="2881686" cy="523220"/>
          </a:xfrm>
          <a:prstGeom prst="rect">
            <a:avLst/>
          </a:prstGeom>
          <a:solidFill>
            <a:srgbClr val="FFF300"/>
          </a:solidFill>
        </p:spPr>
        <p:txBody>
          <a:bodyPr wrap="none" rtlCol="0">
            <a:spAutoFit/>
          </a:bodyPr>
          <a:lstStyle/>
          <a:p>
            <a:r>
              <a:rPr lang="en-US" sz="2800" b="1" dirty="0"/>
              <a:t>Industry Expertise</a:t>
            </a:r>
          </a:p>
        </p:txBody>
      </p:sp>
    </p:spTree>
    <p:extLst>
      <p:ext uri="{BB962C8B-B14F-4D97-AF65-F5344CB8AC3E}">
        <p14:creationId xmlns:p14="http://schemas.microsoft.com/office/powerpoint/2010/main" val="42412762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163B3F-2E06-1FF2-96A5-20F28295E2A7}"/>
              </a:ext>
            </a:extLst>
          </p:cNvPr>
          <p:cNvSpPr txBox="1"/>
          <p:nvPr/>
        </p:nvSpPr>
        <p:spPr>
          <a:xfrm>
            <a:off x="9782175" y="6248400"/>
            <a:ext cx="2257990" cy="523220"/>
          </a:xfrm>
          <a:prstGeom prst="rect">
            <a:avLst/>
          </a:prstGeom>
          <a:solidFill>
            <a:srgbClr val="FFF300"/>
          </a:solidFill>
        </p:spPr>
        <p:txBody>
          <a:bodyPr wrap="none" rtlCol="0">
            <a:spAutoFit/>
          </a:bodyPr>
          <a:lstStyle/>
          <a:p>
            <a:r>
              <a:rPr lang="en-US" sz="2800" b="1" dirty="0"/>
              <a:t>Share Insights</a:t>
            </a:r>
          </a:p>
        </p:txBody>
      </p:sp>
    </p:spTree>
    <p:extLst>
      <p:ext uri="{BB962C8B-B14F-4D97-AF65-F5344CB8AC3E}">
        <p14:creationId xmlns:p14="http://schemas.microsoft.com/office/powerpoint/2010/main" val="18526011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907D86-B134-CA28-5E27-9BD95E47A0C4}"/>
              </a:ext>
            </a:extLst>
          </p:cNvPr>
          <p:cNvSpPr txBox="1"/>
          <p:nvPr/>
        </p:nvSpPr>
        <p:spPr>
          <a:xfrm>
            <a:off x="10125075" y="6257925"/>
            <a:ext cx="1922321" cy="523220"/>
          </a:xfrm>
          <a:prstGeom prst="rect">
            <a:avLst/>
          </a:prstGeom>
          <a:solidFill>
            <a:srgbClr val="FFF300"/>
          </a:solidFill>
        </p:spPr>
        <p:txBody>
          <a:bodyPr wrap="none" rtlCol="0">
            <a:spAutoFit/>
          </a:bodyPr>
          <a:lstStyle/>
          <a:p>
            <a:r>
              <a:rPr lang="en-US" sz="2800" b="1" dirty="0"/>
              <a:t>Mentorship</a:t>
            </a:r>
          </a:p>
        </p:txBody>
      </p:sp>
    </p:spTree>
    <p:extLst>
      <p:ext uri="{BB962C8B-B14F-4D97-AF65-F5344CB8AC3E}">
        <p14:creationId xmlns:p14="http://schemas.microsoft.com/office/powerpoint/2010/main" val="27760242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E2D76-1373-60C4-38B2-3C5747EC2022}"/>
              </a:ext>
            </a:extLst>
          </p:cNvPr>
          <p:cNvSpPr txBox="1"/>
          <p:nvPr/>
        </p:nvSpPr>
        <p:spPr>
          <a:xfrm>
            <a:off x="8465628" y="6248400"/>
            <a:ext cx="3631122" cy="523220"/>
          </a:xfrm>
          <a:prstGeom prst="rect">
            <a:avLst/>
          </a:prstGeom>
          <a:solidFill>
            <a:srgbClr val="FFF300"/>
          </a:solidFill>
        </p:spPr>
        <p:txBody>
          <a:bodyPr wrap="none" rtlCol="0">
            <a:spAutoFit/>
          </a:bodyPr>
          <a:lstStyle/>
          <a:p>
            <a:r>
              <a:rPr lang="en-US" sz="2800" b="1" dirty="0"/>
              <a:t>Learning Opportunities</a:t>
            </a:r>
          </a:p>
        </p:txBody>
      </p:sp>
    </p:spTree>
    <p:extLst>
      <p:ext uri="{BB962C8B-B14F-4D97-AF65-F5344CB8AC3E}">
        <p14:creationId xmlns:p14="http://schemas.microsoft.com/office/powerpoint/2010/main" val="19267010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1326F-54D9-060E-6255-2D69A85F5913}"/>
              </a:ext>
            </a:extLst>
          </p:cNvPr>
          <p:cNvSpPr txBox="1"/>
          <p:nvPr/>
        </p:nvSpPr>
        <p:spPr>
          <a:xfrm>
            <a:off x="10277475" y="6267450"/>
            <a:ext cx="1794081" cy="523220"/>
          </a:xfrm>
          <a:prstGeom prst="rect">
            <a:avLst/>
          </a:prstGeom>
          <a:solidFill>
            <a:srgbClr val="FFF300"/>
          </a:solidFill>
        </p:spPr>
        <p:txBody>
          <a:bodyPr wrap="none" rtlCol="0">
            <a:spAutoFit/>
          </a:bodyPr>
          <a:lstStyle/>
          <a:p>
            <a:r>
              <a:rPr lang="en-US" sz="2800" b="1" dirty="0"/>
              <a:t>Innovation</a:t>
            </a:r>
          </a:p>
        </p:txBody>
      </p:sp>
    </p:spTree>
    <p:extLst>
      <p:ext uri="{BB962C8B-B14F-4D97-AF65-F5344CB8AC3E}">
        <p14:creationId xmlns:p14="http://schemas.microsoft.com/office/powerpoint/2010/main" val="10429427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710BB-F474-9F1E-B13C-FDB0B5E1F185}"/>
              </a:ext>
            </a:extLst>
          </p:cNvPr>
          <p:cNvSpPr txBox="1"/>
          <p:nvPr/>
        </p:nvSpPr>
        <p:spPr>
          <a:xfrm>
            <a:off x="8791575" y="6219825"/>
            <a:ext cx="3256982" cy="523220"/>
          </a:xfrm>
          <a:prstGeom prst="rect">
            <a:avLst/>
          </a:prstGeom>
          <a:solidFill>
            <a:srgbClr val="FFF300"/>
          </a:solidFill>
        </p:spPr>
        <p:txBody>
          <a:bodyPr wrap="none" rtlCol="0">
            <a:spAutoFit/>
          </a:bodyPr>
          <a:lstStyle/>
          <a:p>
            <a:r>
              <a:rPr lang="en-US" sz="2800" b="1" dirty="0"/>
              <a:t>Technical Leadership</a:t>
            </a:r>
          </a:p>
        </p:txBody>
      </p:sp>
    </p:spTree>
    <p:extLst>
      <p:ext uri="{BB962C8B-B14F-4D97-AF65-F5344CB8AC3E}">
        <p14:creationId xmlns:p14="http://schemas.microsoft.com/office/powerpoint/2010/main" val="25863411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9D8AF3-6500-996B-8E0F-BCD79962071F}"/>
              </a:ext>
            </a:extLst>
          </p:cNvPr>
          <p:cNvSpPr txBox="1"/>
          <p:nvPr/>
        </p:nvSpPr>
        <p:spPr>
          <a:xfrm>
            <a:off x="9772650" y="6248400"/>
            <a:ext cx="2280048" cy="523220"/>
          </a:xfrm>
          <a:prstGeom prst="rect">
            <a:avLst/>
          </a:prstGeom>
          <a:solidFill>
            <a:srgbClr val="FFF300"/>
          </a:solidFill>
        </p:spPr>
        <p:txBody>
          <a:bodyPr wrap="none" rtlCol="0">
            <a:spAutoFit/>
          </a:bodyPr>
          <a:lstStyle/>
          <a:p>
            <a:r>
              <a:rPr lang="en-US" sz="2800" b="1" dirty="0"/>
              <a:t>Stay Informed</a:t>
            </a:r>
          </a:p>
        </p:txBody>
      </p:sp>
    </p:spTree>
    <p:extLst>
      <p:ext uri="{BB962C8B-B14F-4D97-AF65-F5344CB8AC3E}">
        <p14:creationId xmlns:p14="http://schemas.microsoft.com/office/powerpoint/2010/main" val="28083588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8332B0-F569-70D8-3FAD-ACAF67302886}"/>
              </a:ext>
            </a:extLst>
          </p:cNvPr>
          <p:cNvSpPr txBox="1"/>
          <p:nvPr/>
        </p:nvSpPr>
        <p:spPr>
          <a:xfrm>
            <a:off x="10220325" y="6267450"/>
            <a:ext cx="1857945" cy="523220"/>
          </a:xfrm>
          <a:prstGeom prst="rect">
            <a:avLst/>
          </a:prstGeom>
          <a:solidFill>
            <a:srgbClr val="FFF300"/>
          </a:solidFill>
        </p:spPr>
        <p:txBody>
          <a:bodyPr wrap="none" rtlCol="0">
            <a:spAutoFit/>
          </a:bodyPr>
          <a:lstStyle/>
          <a:p>
            <a:r>
              <a:rPr lang="en-US" sz="2800" b="1" dirty="0"/>
              <a:t>Adaptation</a:t>
            </a:r>
          </a:p>
        </p:txBody>
      </p:sp>
    </p:spTree>
    <p:extLst>
      <p:ext uri="{BB962C8B-B14F-4D97-AF65-F5344CB8AC3E}">
        <p14:creationId xmlns:p14="http://schemas.microsoft.com/office/powerpoint/2010/main" val="250096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53E3F7-21F8-BBC1-ECCC-9B74BDFA9B99}"/>
              </a:ext>
            </a:extLst>
          </p:cNvPr>
          <p:cNvSpPr txBox="1"/>
          <p:nvPr/>
        </p:nvSpPr>
        <p:spPr>
          <a:xfrm>
            <a:off x="8524875" y="6200775"/>
            <a:ext cx="3471463" cy="523220"/>
          </a:xfrm>
          <a:prstGeom prst="rect">
            <a:avLst/>
          </a:prstGeom>
          <a:solidFill>
            <a:srgbClr val="FFF300"/>
          </a:solidFill>
        </p:spPr>
        <p:txBody>
          <a:bodyPr wrap="none" rtlCol="0">
            <a:spAutoFit/>
          </a:bodyPr>
          <a:lstStyle/>
          <a:p>
            <a:r>
              <a:rPr lang="en-US" sz="2800" b="1" dirty="0"/>
              <a:t>Ethical Considerations</a:t>
            </a:r>
          </a:p>
        </p:txBody>
      </p:sp>
    </p:spTree>
    <p:extLst>
      <p:ext uri="{BB962C8B-B14F-4D97-AF65-F5344CB8AC3E}">
        <p14:creationId xmlns:p14="http://schemas.microsoft.com/office/powerpoint/2010/main" val="8890892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C6F9F-7288-D059-2B65-7770B4F59CEB}"/>
              </a:ext>
            </a:extLst>
          </p:cNvPr>
          <p:cNvSpPr txBox="1"/>
          <p:nvPr/>
        </p:nvSpPr>
        <p:spPr>
          <a:xfrm>
            <a:off x="8429625" y="6267450"/>
            <a:ext cx="3673954" cy="523220"/>
          </a:xfrm>
          <a:prstGeom prst="rect">
            <a:avLst/>
          </a:prstGeom>
          <a:solidFill>
            <a:srgbClr val="FFF300"/>
          </a:solidFill>
        </p:spPr>
        <p:txBody>
          <a:bodyPr wrap="none" rtlCol="0">
            <a:spAutoFit/>
          </a:bodyPr>
          <a:lstStyle/>
          <a:p>
            <a:r>
              <a:rPr lang="en-US" sz="2800" b="1" dirty="0"/>
              <a:t>Feedback and Coaching</a:t>
            </a:r>
          </a:p>
        </p:txBody>
      </p:sp>
    </p:spTree>
    <p:extLst>
      <p:ext uri="{BB962C8B-B14F-4D97-AF65-F5344CB8AC3E}">
        <p14:creationId xmlns:p14="http://schemas.microsoft.com/office/powerpoint/2010/main" val="39537028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BE5DCD-2401-6571-C9B4-10DD86788D27}"/>
              </a:ext>
            </a:extLst>
          </p:cNvPr>
          <p:cNvSpPr txBox="1"/>
          <p:nvPr/>
        </p:nvSpPr>
        <p:spPr>
          <a:xfrm>
            <a:off x="8601075" y="6267450"/>
            <a:ext cx="3493713" cy="523220"/>
          </a:xfrm>
          <a:prstGeom prst="rect">
            <a:avLst/>
          </a:prstGeom>
          <a:solidFill>
            <a:srgbClr val="FFF300"/>
          </a:solidFill>
        </p:spPr>
        <p:txBody>
          <a:bodyPr wrap="none" rtlCol="0">
            <a:spAutoFit/>
          </a:bodyPr>
          <a:lstStyle/>
          <a:p>
            <a:r>
              <a:rPr lang="en-US" sz="2800" b="1" dirty="0"/>
              <a:t>Contribute to Strategy</a:t>
            </a:r>
          </a:p>
        </p:txBody>
      </p:sp>
    </p:spTree>
    <p:extLst>
      <p:ext uri="{BB962C8B-B14F-4D97-AF65-F5344CB8AC3E}">
        <p14:creationId xmlns:p14="http://schemas.microsoft.com/office/powerpoint/2010/main" val="23154699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725C5B-A1FE-220C-C74E-472FD1FA7C8B}"/>
              </a:ext>
            </a:extLst>
          </p:cNvPr>
          <p:cNvSpPr txBox="1"/>
          <p:nvPr/>
        </p:nvSpPr>
        <p:spPr>
          <a:xfrm>
            <a:off x="9886950" y="6257925"/>
            <a:ext cx="2199641" cy="523220"/>
          </a:xfrm>
          <a:prstGeom prst="rect">
            <a:avLst/>
          </a:prstGeom>
          <a:solidFill>
            <a:srgbClr val="FFF300"/>
          </a:solidFill>
        </p:spPr>
        <p:txBody>
          <a:bodyPr wrap="none" rtlCol="0">
            <a:spAutoFit/>
          </a:bodyPr>
          <a:lstStyle/>
          <a:p>
            <a:r>
              <a:rPr lang="en-US" sz="2800" b="1" dirty="0"/>
              <a:t>Collaboration</a:t>
            </a:r>
          </a:p>
        </p:txBody>
      </p:sp>
    </p:spTree>
    <p:extLst>
      <p:ext uri="{BB962C8B-B14F-4D97-AF65-F5344CB8AC3E}">
        <p14:creationId xmlns:p14="http://schemas.microsoft.com/office/powerpoint/2010/main" val="11626828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552173-42BA-9CB0-5DB4-20E381F7E6C7}"/>
              </a:ext>
            </a:extLst>
          </p:cNvPr>
          <p:cNvSpPr txBox="1"/>
          <p:nvPr/>
        </p:nvSpPr>
        <p:spPr>
          <a:xfrm>
            <a:off x="8105775" y="6257925"/>
            <a:ext cx="4017510" cy="523220"/>
          </a:xfrm>
          <a:prstGeom prst="rect">
            <a:avLst/>
          </a:prstGeom>
          <a:solidFill>
            <a:srgbClr val="FFF300"/>
          </a:solidFill>
        </p:spPr>
        <p:txBody>
          <a:bodyPr wrap="none" rtlCol="0">
            <a:spAutoFit/>
          </a:bodyPr>
          <a:lstStyle/>
          <a:p>
            <a:r>
              <a:rPr lang="en-US" sz="2800" b="1" dirty="0"/>
              <a:t>Promote Learning Culture</a:t>
            </a:r>
          </a:p>
        </p:txBody>
      </p:sp>
    </p:spTree>
    <p:extLst>
      <p:ext uri="{BB962C8B-B14F-4D97-AF65-F5344CB8AC3E}">
        <p14:creationId xmlns:p14="http://schemas.microsoft.com/office/powerpoint/2010/main" val="4333941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6719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3616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C14824-1FD7-8C18-5AB1-FEAE2118283B}"/>
              </a:ext>
            </a:extLst>
          </p:cNvPr>
          <p:cNvSpPr txBox="1"/>
          <p:nvPr/>
        </p:nvSpPr>
        <p:spPr>
          <a:xfrm>
            <a:off x="10296525" y="6248400"/>
            <a:ext cx="1773242" cy="523220"/>
          </a:xfrm>
          <a:prstGeom prst="rect">
            <a:avLst/>
          </a:prstGeom>
          <a:solidFill>
            <a:srgbClr val="FFF300"/>
          </a:solidFill>
        </p:spPr>
        <p:txBody>
          <a:bodyPr wrap="none" rtlCol="0">
            <a:spAutoFit/>
          </a:bodyPr>
          <a:lstStyle/>
          <a:p>
            <a:r>
              <a:rPr lang="en-US" sz="2800" b="1" dirty="0"/>
              <a:t>Build Trust</a:t>
            </a:r>
          </a:p>
        </p:txBody>
      </p:sp>
    </p:spTree>
    <p:extLst>
      <p:ext uri="{BB962C8B-B14F-4D97-AF65-F5344CB8AC3E}">
        <p14:creationId xmlns:p14="http://schemas.microsoft.com/office/powerpoint/2010/main" val="25689361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2F7B68-45AE-C2DC-B586-32A6BFCDD670}"/>
              </a:ext>
            </a:extLst>
          </p:cNvPr>
          <p:cNvSpPr txBox="1"/>
          <p:nvPr/>
        </p:nvSpPr>
        <p:spPr>
          <a:xfrm>
            <a:off x="8239125" y="6248400"/>
            <a:ext cx="3810595" cy="523220"/>
          </a:xfrm>
          <a:prstGeom prst="rect">
            <a:avLst/>
          </a:prstGeom>
          <a:solidFill>
            <a:srgbClr val="FFF300"/>
          </a:solidFill>
        </p:spPr>
        <p:txBody>
          <a:bodyPr wrap="none" rtlCol="0">
            <a:spAutoFit/>
          </a:bodyPr>
          <a:lstStyle/>
          <a:p>
            <a:r>
              <a:rPr lang="en-US" sz="2800" b="1" dirty="0"/>
              <a:t>Supportive Environment</a:t>
            </a:r>
          </a:p>
        </p:txBody>
      </p:sp>
    </p:spTree>
    <p:extLst>
      <p:ext uri="{BB962C8B-B14F-4D97-AF65-F5344CB8AC3E}">
        <p14:creationId xmlns:p14="http://schemas.microsoft.com/office/powerpoint/2010/main" val="30189947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AB296-63DD-181D-A559-641B309FC303}"/>
              </a:ext>
            </a:extLst>
          </p:cNvPr>
          <p:cNvSpPr txBox="1"/>
          <p:nvPr/>
        </p:nvSpPr>
        <p:spPr>
          <a:xfrm>
            <a:off x="8543925" y="6238875"/>
            <a:ext cx="3549433" cy="523220"/>
          </a:xfrm>
          <a:prstGeom prst="rect">
            <a:avLst/>
          </a:prstGeom>
          <a:solidFill>
            <a:srgbClr val="FFF300"/>
          </a:solidFill>
        </p:spPr>
        <p:txBody>
          <a:bodyPr wrap="none" rtlCol="0">
            <a:spAutoFit/>
          </a:bodyPr>
          <a:lstStyle/>
          <a:p>
            <a:r>
              <a:rPr lang="en-US" sz="2800" b="1" dirty="0"/>
              <a:t>Advocate for the Team</a:t>
            </a:r>
          </a:p>
        </p:txBody>
      </p:sp>
    </p:spTree>
    <p:extLst>
      <p:ext uri="{BB962C8B-B14F-4D97-AF65-F5344CB8AC3E}">
        <p14:creationId xmlns:p14="http://schemas.microsoft.com/office/powerpoint/2010/main" val="1927941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0AC0BE-D86D-871F-A720-755D2A5B746D}"/>
              </a:ext>
            </a:extLst>
          </p:cNvPr>
          <p:cNvSpPr txBox="1"/>
          <p:nvPr/>
        </p:nvSpPr>
        <p:spPr>
          <a:xfrm>
            <a:off x="8658225" y="6219825"/>
            <a:ext cx="3434915" cy="523220"/>
          </a:xfrm>
          <a:prstGeom prst="rect">
            <a:avLst/>
          </a:prstGeom>
          <a:solidFill>
            <a:srgbClr val="FFF300"/>
          </a:solidFill>
        </p:spPr>
        <p:txBody>
          <a:bodyPr wrap="none" rtlCol="0">
            <a:spAutoFit/>
          </a:bodyPr>
          <a:lstStyle/>
          <a:p>
            <a:r>
              <a:rPr lang="en-US" sz="2800" b="1" dirty="0"/>
              <a:t>Open Communication</a:t>
            </a:r>
          </a:p>
        </p:txBody>
      </p:sp>
    </p:spTree>
    <p:extLst>
      <p:ext uri="{BB962C8B-B14F-4D97-AF65-F5344CB8AC3E}">
        <p14:creationId xmlns:p14="http://schemas.microsoft.com/office/powerpoint/2010/main" val="3693736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137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B8AA8A-5DB8-58D0-A97D-A30C56E7569B}"/>
              </a:ext>
            </a:extLst>
          </p:cNvPr>
          <p:cNvSpPr txBox="1"/>
          <p:nvPr/>
        </p:nvSpPr>
        <p:spPr>
          <a:xfrm>
            <a:off x="7353300" y="6248400"/>
            <a:ext cx="4732258" cy="523220"/>
          </a:xfrm>
          <a:prstGeom prst="rect">
            <a:avLst/>
          </a:prstGeom>
          <a:solidFill>
            <a:srgbClr val="FFF300"/>
          </a:solidFill>
        </p:spPr>
        <p:txBody>
          <a:bodyPr wrap="none" rtlCol="0">
            <a:spAutoFit/>
          </a:bodyPr>
          <a:lstStyle/>
          <a:p>
            <a:r>
              <a:rPr lang="en-US" sz="2800" b="1" dirty="0"/>
              <a:t>Collaborative Decision-Making</a:t>
            </a:r>
          </a:p>
        </p:txBody>
      </p:sp>
    </p:spTree>
    <p:extLst>
      <p:ext uri="{BB962C8B-B14F-4D97-AF65-F5344CB8AC3E}">
        <p14:creationId xmlns:p14="http://schemas.microsoft.com/office/powerpoint/2010/main" val="24811654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66415E-EEB8-E163-2E94-8B5FD6E2D1E4}"/>
              </a:ext>
            </a:extLst>
          </p:cNvPr>
          <p:cNvSpPr txBox="1"/>
          <p:nvPr/>
        </p:nvSpPr>
        <p:spPr>
          <a:xfrm>
            <a:off x="9115425" y="6229350"/>
            <a:ext cx="2997167" cy="523220"/>
          </a:xfrm>
          <a:prstGeom prst="rect">
            <a:avLst/>
          </a:prstGeom>
          <a:solidFill>
            <a:srgbClr val="FFF300"/>
          </a:solidFill>
        </p:spPr>
        <p:txBody>
          <a:bodyPr wrap="none" rtlCol="0">
            <a:spAutoFit/>
          </a:bodyPr>
          <a:lstStyle/>
          <a:p>
            <a:r>
              <a:rPr lang="en-US" sz="2800" b="1" dirty="0"/>
              <a:t>Conflict Resolution</a:t>
            </a:r>
          </a:p>
        </p:txBody>
      </p:sp>
    </p:spTree>
    <p:extLst>
      <p:ext uri="{BB962C8B-B14F-4D97-AF65-F5344CB8AC3E}">
        <p14:creationId xmlns:p14="http://schemas.microsoft.com/office/powerpoint/2010/main" val="41511694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79AFF-7B1A-8750-5181-EB726DE3B0F9}"/>
              </a:ext>
            </a:extLst>
          </p:cNvPr>
          <p:cNvSpPr txBox="1"/>
          <p:nvPr/>
        </p:nvSpPr>
        <p:spPr>
          <a:xfrm>
            <a:off x="6619875" y="6248400"/>
            <a:ext cx="5467715" cy="523220"/>
          </a:xfrm>
          <a:prstGeom prst="rect">
            <a:avLst/>
          </a:prstGeom>
          <a:solidFill>
            <a:srgbClr val="FFF300"/>
          </a:solidFill>
        </p:spPr>
        <p:txBody>
          <a:bodyPr wrap="none" rtlCol="0">
            <a:spAutoFit/>
          </a:bodyPr>
          <a:lstStyle/>
          <a:p>
            <a:r>
              <a:rPr lang="en-US" sz="2800" b="1" dirty="0"/>
              <a:t>Recognition and Acknowledgement</a:t>
            </a:r>
          </a:p>
        </p:txBody>
      </p:sp>
    </p:spTree>
    <p:extLst>
      <p:ext uri="{BB962C8B-B14F-4D97-AF65-F5344CB8AC3E}">
        <p14:creationId xmlns:p14="http://schemas.microsoft.com/office/powerpoint/2010/main" val="4263892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16C3D-F303-4686-6938-3CFF3DD62A69}"/>
              </a:ext>
            </a:extLst>
          </p:cNvPr>
          <p:cNvSpPr txBox="1"/>
          <p:nvPr/>
        </p:nvSpPr>
        <p:spPr>
          <a:xfrm>
            <a:off x="10153650" y="6257925"/>
            <a:ext cx="1944378" cy="523220"/>
          </a:xfrm>
          <a:prstGeom prst="rect">
            <a:avLst/>
          </a:prstGeom>
          <a:solidFill>
            <a:srgbClr val="FFF300"/>
          </a:solidFill>
        </p:spPr>
        <p:txBody>
          <a:bodyPr wrap="none" rtlCol="0">
            <a:spAutoFit/>
          </a:bodyPr>
          <a:lstStyle/>
          <a:p>
            <a:r>
              <a:rPr lang="en-US" sz="2800" b="1" dirty="0"/>
              <a:t>Consistency</a:t>
            </a:r>
          </a:p>
        </p:txBody>
      </p:sp>
    </p:spTree>
    <p:extLst>
      <p:ext uri="{BB962C8B-B14F-4D97-AF65-F5344CB8AC3E}">
        <p14:creationId xmlns:p14="http://schemas.microsoft.com/office/powerpoint/2010/main" val="1725168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DFB1B5-CAF7-77ED-D068-7069E88D12B7}"/>
              </a:ext>
            </a:extLst>
          </p:cNvPr>
          <p:cNvSpPr txBox="1"/>
          <p:nvPr/>
        </p:nvSpPr>
        <p:spPr>
          <a:xfrm>
            <a:off x="7943850" y="6229350"/>
            <a:ext cx="4099392" cy="523220"/>
          </a:xfrm>
          <a:prstGeom prst="rect">
            <a:avLst/>
          </a:prstGeom>
          <a:solidFill>
            <a:srgbClr val="FFF300"/>
          </a:solidFill>
        </p:spPr>
        <p:txBody>
          <a:bodyPr wrap="none" rtlCol="0">
            <a:spAutoFit/>
          </a:bodyPr>
          <a:lstStyle/>
          <a:p>
            <a:r>
              <a:rPr lang="en-US" sz="2800" b="1" dirty="0"/>
              <a:t>Professional Development</a:t>
            </a:r>
          </a:p>
        </p:txBody>
      </p:sp>
    </p:spTree>
    <p:extLst>
      <p:ext uri="{BB962C8B-B14F-4D97-AF65-F5344CB8AC3E}">
        <p14:creationId xmlns:p14="http://schemas.microsoft.com/office/powerpoint/2010/main" val="16110720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E6E78D-F3EC-1A60-9E78-964096237E0F}"/>
              </a:ext>
            </a:extLst>
          </p:cNvPr>
          <p:cNvSpPr txBox="1"/>
          <p:nvPr/>
        </p:nvSpPr>
        <p:spPr>
          <a:xfrm>
            <a:off x="8829675" y="6219825"/>
            <a:ext cx="3247492" cy="523220"/>
          </a:xfrm>
          <a:prstGeom prst="rect">
            <a:avLst/>
          </a:prstGeom>
          <a:solidFill>
            <a:srgbClr val="FFF300"/>
          </a:solidFill>
        </p:spPr>
        <p:txBody>
          <a:bodyPr wrap="none" rtlCol="0">
            <a:spAutoFit/>
          </a:bodyPr>
          <a:lstStyle/>
          <a:p>
            <a:r>
              <a:rPr lang="en-US" sz="2800" b="1" dirty="0"/>
              <a:t>Personal Connection</a:t>
            </a:r>
          </a:p>
        </p:txBody>
      </p:sp>
    </p:spTree>
    <p:extLst>
      <p:ext uri="{BB962C8B-B14F-4D97-AF65-F5344CB8AC3E}">
        <p14:creationId xmlns:p14="http://schemas.microsoft.com/office/powerpoint/2010/main" val="24363725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5F9F8-FF15-E261-DD22-4458A139C858}"/>
              </a:ext>
            </a:extLst>
          </p:cNvPr>
          <p:cNvSpPr txBox="1"/>
          <p:nvPr/>
        </p:nvSpPr>
        <p:spPr>
          <a:xfrm>
            <a:off x="9525000" y="6238875"/>
            <a:ext cx="2554610" cy="523220"/>
          </a:xfrm>
          <a:prstGeom prst="rect">
            <a:avLst/>
          </a:prstGeom>
          <a:solidFill>
            <a:srgbClr val="FFF300"/>
          </a:solidFill>
        </p:spPr>
        <p:txBody>
          <a:bodyPr wrap="none" rtlCol="0">
            <a:spAutoFit/>
          </a:bodyPr>
          <a:lstStyle/>
          <a:p>
            <a:r>
              <a:rPr lang="en-US" sz="2800" b="1" dirty="0"/>
              <a:t>Resolve Conflict</a:t>
            </a:r>
          </a:p>
        </p:txBody>
      </p:sp>
    </p:spTree>
    <p:extLst>
      <p:ext uri="{BB962C8B-B14F-4D97-AF65-F5344CB8AC3E}">
        <p14:creationId xmlns:p14="http://schemas.microsoft.com/office/powerpoint/2010/main" val="9020622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28F787-6076-CC6E-A725-1B22BFA70423}"/>
              </a:ext>
            </a:extLst>
          </p:cNvPr>
          <p:cNvSpPr txBox="1"/>
          <p:nvPr/>
        </p:nvSpPr>
        <p:spPr>
          <a:xfrm>
            <a:off x="9382125" y="6229350"/>
            <a:ext cx="2658741" cy="523220"/>
          </a:xfrm>
          <a:prstGeom prst="rect">
            <a:avLst/>
          </a:prstGeom>
          <a:solidFill>
            <a:srgbClr val="FFF300"/>
          </a:solidFill>
        </p:spPr>
        <p:txBody>
          <a:bodyPr wrap="none" rtlCol="0">
            <a:spAutoFit/>
          </a:bodyPr>
          <a:lstStyle/>
          <a:p>
            <a:r>
              <a:rPr lang="en-US" sz="2800" b="1" dirty="0"/>
              <a:t>Inclusive Culture</a:t>
            </a:r>
          </a:p>
        </p:txBody>
      </p:sp>
    </p:spTree>
    <p:extLst>
      <p:ext uri="{BB962C8B-B14F-4D97-AF65-F5344CB8AC3E}">
        <p14:creationId xmlns:p14="http://schemas.microsoft.com/office/powerpoint/2010/main" val="42098630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30E64B-198D-DF85-B90E-E62AC86A2C3D}"/>
              </a:ext>
            </a:extLst>
          </p:cNvPr>
          <p:cNvSpPr txBox="1"/>
          <p:nvPr/>
        </p:nvSpPr>
        <p:spPr>
          <a:xfrm>
            <a:off x="7077075" y="6229350"/>
            <a:ext cx="5035481" cy="523220"/>
          </a:xfrm>
          <a:prstGeom prst="rect">
            <a:avLst/>
          </a:prstGeom>
          <a:solidFill>
            <a:srgbClr val="FFF300"/>
          </a:solidFill>
        </p:spPr>
        <p:txBody>
          <a:bodyPr wrap="none" rtlCol="0">
            <a:spAutoFit/>
          </a:bodyPr>
          <a:lstStyle/>
          <a:p>
            <a:r>
              <a:rPr lang="en-US" sz="2800" b="1" dirty="0"/>
              <a:t>Share Successes and Challenges</a:t>
            </a:r>
          </a:p>
        </p:txBody>
      </p:sp>
    </p:spTree>
    <p:extLst>
      <p:ext uri="{BB962C8B-B14F-4D97-AF65-F5344CB8AC3E}">
        <p14:creationId xmlns:p14="http://schemas.microsoft.com/office/powerpoint/2010/main" val="13524886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2F8125-CD4E-E604-472B-2486FF72B471}"/>
              </a:ext>
            </a:extLst>
          </p:cNvPr>
          <p:cNvSpPr txBox="1"/>
          <p:nvPr/>
        </p:nvSpPr>
        <p:spPr>
          <a:xfrm>
            <a:off x="8943975" y="6229350"/>
            <a:ext cx="3112070" cy="523220"/>
          </a:xfrm>
          <a:prstGeom prst="rect">
            <a:avLst/>
          </a:prstGeom>
          <a:solidFill>
            <a:srgbClr val="FFF300"/>
          </a:solidFill>
        </p:spPr>
        <p:txBody>
          <a:bodyPr wrap="none" rtlCol="0">
            <a:spAutoFit/>
          </a:bodyPr>
          <a:lstStyle/>
          <a:p>
            <a:r>
              <a:rPr lang="en-US" sz="2800" b="1" dirty="0"/>
              <a:t>Stand by Your Team</a:t>
            </a:r>
          </a:p>
        </p:txBody>
      </p:sp>
    </p:spTree>
    <p:extLst>
      <p:ext uri="{BB962C8B-B14F-4D97-AF65-F5344CB8AC3E}">
        <p14:creationId xmlns:p14="http://schemas.microsoft.com/office/powerpoint/2010/main" val="357339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248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9646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0628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CCDCBD-880C-CB12-D53D-0FF6D6A7986B}"/>
              </a:ext>
            </a:extLst>
          </p:cNvPr>
          <p:cNvSpPr txBox="1"/>
          <p:nvPr/>
        </p:nvSpPr>
        <p:spPr>
          <a:xfrm>
            <a:off x="9296400" y="6229350"/>
            <a:ext cx="2778518" cy="523220"/>
          </a:xfrm>
          <a:prstGeom prst="rect">
            <a:avLst/>
          </a:prstGeom>
          <a:solidFill>
            <a:srgbClr val="FFF300"/>
          </a:solidFill>
        </p:spPr>
        <p:txBody>
          <a:bodyPr wrap="none" rtlCol="0">
            <a:spAutoFit/>
          </a:bodyPr>
          <a:lstStyle/>
          <a:p>
            <a:r>
              <a:rPr lang="en-US" sz="2800" b="1" dirty="0"/>
              <a:t>Resilient Attitude</a:t>
            </a:r>
          </a:p>
        </p:txBody>
      </p:sp>
    </p:spTree>
    <p:extLst>
      <p:ext uri="{BB962C8B-B14F-4D97-AF65-F5344CB8AC3E}">
        <p14:creationId xmlns:p14="http://schemas.microsoft.com/office/powerpoint/2010/main" val="3886798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4C2F16-6658-C625-62A3-FC901F39CBC8}"/>
              </a:ext>
            </a:extLst>
          </p:cNvPr>
          <p:cNvSpPr txBox="1"/>
          <p:nvPr/>
        </p:nvSpPr>
        <p:spPr>
          <a:xfrm>
            <a:off x="9324975" y="6229350"/>
            <a:ext cx="2677784" cy="523220"/>
          </a:xfrm>
          <a:prstGeom prst="rect">
            <a:avLst/>
          </a:prstGeom>
          <a:solidFill>
            <a:srgbClr val="FFF300"/>
          </a:solidFill>
        </p:spPr>
        <p:txBody>
          <a:bodyPr wrap="none" rtlCol="0">
            <a:spAutoFit/>
          </a:bodyPr>
          <a:lstStyle/>
          <a:p>
            <a:r>
              <a:rPr lang="en-US" sz="2800" b="1" dirty="0"/>
              <a:t>Lead by Example</a:t>
            </a:r>
          </a:p>
        </p:txBody>
      </p:sp>
    </p:spTree>
    <p:extLst>
      <p:ext uri="{BB962C8B-B14F-4D97-AF65-F5344CB8AC3E}">
        <p14:creationId xmlns:p14="http://schemas.microsoft.com/office/powerpoint/2010/main" val="29819898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72D412-9F97-E16A-8B2C-4B21A7A3AC27}"/>
              </a:ext>
            </a:extLst>
          </p:cNvPr>
          <p:cNvSpPr txBox="1"/>
          <p:nvPr/>
        </p:nvSpPr>
        <p:spPr>
          <a:xfrm>
            <a:off x="9229725" y="6248400"/>
            <a:ext cx="2850717" cy="523220"/>
          </a:xfrm>
          <a:prstGeom prst="rect">
            <a:avLst/>
          </a:prstGeom>
          <a:solidFill>
            <a:srgbClr val="FFF300"/>
          </a:solidFill>
        </p:spPr>
        <p:txBody>
          <a:bodyPr wrap="none" rtlCol="0">
            <a:spAutoFit/>
          </a:bodyPr>
          <a:lstStyle/>
          <a:p>
            <a:r>
              <a:rPr lang="en-US" sz="2800" b="1" dirty="0"/>
              <a:t>Steadfast Support</a:t>
            </a:r>
          </a:p>
        </p:txBody>
      </p:sp>
    </p:spTree>
    <p:extLst>
      <p:ext uri="{BB962C8B-B14F-4D97-AF65-F5344CB8AC3E}">
        <p14:creationId xmlns:p14="http://schemas.microsoft.com/office/powerpoint/2010/main" val="29597298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93D3C5-979A-683D-B648-9AB0AAE6D4E3}"/>
              </a:ext>
            </a:extLst>
          </p:cNvPr>
          <p:cNvSpPr txBox="1"/>
          <p:nvPr/>
        </p:nvSpPr>
        <p:spPr>
          <a:xfrm>
            <a:off x="10039350" y="6257925"/>
            <a:ext cx="2015167" cy="523220"/>
          </a:xfrm>
          <a:prstGeom prst="rect">
            <a:avLst/>
          </a:prstGeom>
          <a:solidFill>
            <a:srgbClr val="FFF300"/>
          </a:solidFill>
        </p:spPr>
        <p:txBody>
          <a:bodyPr wrap="none" rtlCol="0">
            <a:spAutoFit/>
          </a:bodyPr>
          <a:lstStyle/>
          <a:p>
            <a:r>
              <a:rPr lang="en-US" sz="2800" b="1" dirty="0"/>
              <a:t>Adaptability</a:t>
            </a:r>
          </a:p>
        </p:txBody>
      </p:sp>
    </p:spTree>
    <p:extLst>
      <p:ext uri="{BB962C8B-B14F-4D97-AF65-F5344CB8AC3E}">
        <p14:creationId xmlns:p14="http://schemas.microsoft.com/office/powerpoint/2010/main" val="36659398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424E9C-C19B-5E17-CF5B-FAD389E0F77E}"/>
              </a:ext>
            </a:extLst>
          </p:cNvPr>
          <p:cNvSpPr txBox="1"/>
          <p:nvPr/>
        </p:nvSpPr>
        <p:spPr>
          <a:xfrm>
            <a:off x="8791575" y="6219825"/>
            <a:ext cx="3343031" cy="523220"/>
          </a:xfrm>
          <a:prstGeom prst="rect">
            <a:avLst/>
          </a:prstGeom>
          <a:solidFill>
            <a:srgbClr val="FFF300"/>
          </a:solidFill>
        </p:spPr>
        <p:txBody>
          <a:bodyPr wrap="none" rtlCol="0">
            <a:spAutoFit/>
          </a:bodyPr>
          <a:lstStyle/>
          <a:p>
            <a:r>
              <a:rPr lang="en-US" sz="2800" b="1" dirty="0"/>
              <a:t>Celebrate Small Wins</a:t>
            </a:r>
          </a:p>
        </p:txBody>
      </p:sp>
    </p:spTree>
    <p:extLst>
      <p:ext uri="{BB962C8B-B14F-4D97-AF65-F5344CB8AC3E}">
        <p14:creationId xmlns:p14="http://schemas.microsoft.com/office/powerpoint/2010/main" val="22477437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99C585-B166-6FDB-23D6-E75B19EDEB19}"/>
              </a:ext>
            </a:extLst>
          </p:cNvPr>
          <p:cNvSpPr txBox="1"/>
          <p:nvPr/>
        </p:nvSpPr>
        <p:spPr>
          <a:xfrm>
            <a:off x="8191500" y="6229350"/>
            <a:ext cx="3906198" cy="523220"/>
          </a:xfrm>
          <a:prstGeom prst="rect">
            <a:avLst/>
          </a:prstGeom>
          <a:solidFill>
            <a:srgbClr val="FFF300"/>
          </a:solidFill>
        </p:spPr>
        <p:txBody>
          <a:bodyPr wrap="none" rtlCol="0">
            <a:spAutoFit/>
          </a:bodyPr>
          <a:lstStyle/>
          <a:p>
            <a:r>
              <a:rPr lang="en-US" sz="2800" b="1" dirty="0"/>
              <a:t>Effective Communication</a:t>
            </a:r>
          </a:p>
        </p:txBody>
      </p:sp>
    </p:spTree>
    <p:extLst>
      <p:ext uri="{BB962C8B-B14F-4D97-AF65-F5344CB8AC3E}">
        <p14:creationId xmlns:p14="http://schemas.microsoft.com/office/powerpoint/2010/main" val="6340244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A14397-D684-AB58-ABED-451BF89421EC}"/>
              </a:ext>
            </a:extLst>
          </p:cNvPr>
          <p:cNvSpPr txBox="1"/>
          <p:nvPr/>
        </p:nvSpPr>
        <p:spPr>
          <a:xfrm>
            <a:off x="8582025" y="6219825"/>
            <a:ext cx="3502305" cy="523220"/>
          </a:xfrm>
          <a:prstGeom prst="rect">
            <a:avLst/>
          </a:prstGeom>
          <a:solidFill>
            <a:srgbClr val="FFF300"/>
          </a:solidFill>
        </p:spPr>
        <p:txBody>
          <a:bodyPr wrap="none" rtlCol="0">
            <a:spAutoFit/>
          </a:bodyPr>
          <a:lstStyle/>
          <a:p>
            <a:r>
              <a:rPr lang="en-US" sz="2800" b="1" dirty="0"/>
              <a:t>Learning from Failures</a:t>
            </a:r>
          </a:p>
        </p:txBody>
      </p:sp>
    </p:spTree>
    <p:extLst>
      <p:ext uri="{BB962C8B-B14F-4D97-AF65-F5344CB8AC3E}">
        <p14:creationId xmlns:p14="http://schemas.microsoft.com/office/powerpoint/2010/main" val="15460005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B010D6-A080-005D-6127-D1979C25B8E8}"/>
              </a:ext>
            </a:extLst>
          </p:cNvPr>
          <p:cNvSpPr txBox="1"/>
          <p:nvPr/>
        </p:nvSpPr>
        <p:spPr>
          <a:xfrm>
            <a:off x="8382000" y="6219825"/>
            <a:ext cx="3623236" cy="523220"/>
          </a:xfrm>
          <a:prstGeom prst="rect">
            <a:avLst/>
          </a:prstGeom>
          <a:solidFill>
            <a:srgbClr val="FFF300"/>
          </a:solidFill>
        </p:spPr>
        <p:txBody>
          <a:bodyPr wrap="none" rtlCol="0">
            <a:spAutoFit/>
          </a:bodyPr>
          <a:lstStyle/>
          <a:p>
            <a:r>
              <a:rPr lang="en-US" sz="2800" b="1" dirty="0"/>
              <a:t>Resource Management</a:t>
            </a:r>
          </a:p>
        </p:txBody>
      </p:sp>
    </p:spTree>
    <p:extLst>
      <p:ext uri="{BB962C8B-B14F-4D97-AF65-F5344CB8AC3E}">
        <p14:creationId xmlns:p14="http://schemas.microsoft.com/office/powerpoint/2010/main" val="648094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5E4C-C179-CD03-15E1-FEBE95E77856}"/>
              </a:ext>
            </a:extLst>
          </p:cNvPr>
          <p:cNvSpPr>
            <a:spLocks noGrp="1"/>
          </p:cNvSpPr>
          <p:nvPr>
            <p:ph type="ctrTitle"/>
          </p:nvPr>
        </p:nvSpPr>
        <p:spPr/>
        <p:txBody>
          <a:bodyPr/>
          <a:lstStyle/>
          <a:p>
            <a:r>
              <a:rPr lang="en-US" dirty="0"/>
              <a:t>Leading with Strength</a:t>
            </a:r>
          </a:p>
        </p:txBody>
      </p:sp>
      <p:sp>
        <p:nvSpPr>
          <p:cNvPr id="3" name="Subtitle 2">
            <a:extLst>
              <a:ext uri="{FF2B5EF4-FFF2-40B4-BE49-F238E27FC236}">
                <a16:creationId xmlns:a16="http://schemas.microsoft.com/office/drawing/2014/main" id="{D84DEDE0-E851-75B2-A186-DBF96BA66C66}"/>
              </a:ext>
            </a:extLst>
          </p:cNvPr>
          <p:cNvSpPr>
            <a:spLocks noGrp="1"/>
          </p:cNvSpPr>
          <p:nvPr>
            <p:ph type="subTitle" idx="1"/>
          </p:nvPr>
        </p:nvSpPr>
        <p:spPr>
          <a:solidFill>
            <a:srgbClr val="CC9900"/>
          </a:solidFill>
        </p:spPr>
        <p:txBody>
          <a:bodyPr>
            <a:normAutofit/>
          </a:bodyPr>
          <a:lstStyle/>
          <a:p>
            <a:r>
              <a:rPr lang="en-US" sz="3600" dirty="0">
                <a:solidFill>
                  <a:schemeClr val="bg1"/>
                </a:solidFill>
                <a:latin typeface="Kamerik205 7" panose="020B0803030600090004" pitchFamily="34" charset="0"/>
              </a:rPr>
              <a:t>Applying Marine Core Leadership Traits to Software Development Teams</a:t>
            </a:r>
          </a:p>
        </p:txBody>
      </p:sp>
    </p:spTree>
    <p:extLst>
      <p:ext uri="{BB962C8B-B14F-4D97-AF65-F5344CB8AC3E}">
        <p14:creationId xmlns:p14="http://schemas.microsoft.com/office/powerpoint/2010/main" val="2931557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E40BD-7700-0FA2-E9F5-726F38854A19}"/>
              </a:ext>
            </a:extLst>
          </p:cNvPr>
          <p:cNvSpPr txBox="1"/>
          <p:nvPr/>
        </p:nvSpPr>
        <p:spPr>
          <a:xfrm>
            <a:off x="8963025" y="6210300"/>
            <a:ext cx="3076868" cy="523220"/>
          </a:xfrm>
          <a:prstGeom prst="rect">
            <a:avLst/>
          </a:prstGeom>
          <a:solidFill>
            <a:srgbClr val="FFF300"/>
          </a:solidFill>
        </p:spPr>
        <p:txBody>
          <a:bodyPr wrap="none" rtlCol="0">
            <a:spAutoFit/>
          </a:bodyPr>
          <a:lstStyle/>
          <a:p>
            <a:r>
              <a:rPr lang="en-US" sz="2800" b="1" dirty="0"/>
              <a:t>Gather Information</a:t>
            </a:r>
          </a:p>
        </p:txBody>
      </p:sp>
    </p:spTree>
    <p:extLst>
      <p:ext uri="{BB962C8B-B14F-4D97-AF65-F5344CB8AC3E}">
        <p14:creationId xmlns:p14="http://schemas.microsoft.com/office/powerpoint/2010/main" val="9452988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33DCBC-431F-BCF9-8725-84E3D8F9496C}"/>
              </a:ext>
            </a:extLst>
          </p:cNvPr>
          <p:cNvSpPr txBox="1"/>
          <p:nvPr/>
        </p:nvSpPr>
        <p:spPr>
          <a:xfrm>
            <a:off x="8791575" y="6219825"/>
            <a:ext cx="3333477" cy="523220"/>
          </a:xfrm>
          <a:prstGeom prst="rect">
            <a:avLst/>
          </a:prstGeom>
          <a:solidFill>
            <a:srgbClr val="FFF300"/>
          </a:solidFill>
        </p:spPr>
        <p:txBody>
          <a:bodyPr wrap="none" rtlCol="0">
            <a:spAutoFit/>
          </a:bodyPr>
          <a:lstStyle/>
          <a:p>
            <a:r>
              <a:rPr lang="en-US" sz="2800" b="1" dirty="0"/>
              <a:t>Maintain Perspective</a:t>
            </a:r>
          </a:p>
        </p:txBody>
      </p:sp>
    </p:spTree>
    <p:extLst>
      <p:ext uri="{BB962C8B-B14F-4D97-AF65-F5344CB8AC3E}">
        <p14:creationId xmlns:p14="http://schemas.microsoft.com/office/powerpoint/2010/main" val="210896866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17BBDE-D2D0-A007-D6C4-8A1A1574A286}"/>
              </a:ext>
            </a:extLst>
          </p:cNvPr>
          <p:cNvSpPr txBox="1"/>
          <p:nvPr/>
        </p:nvSpPr>
        <p:spPr>
          <a:xfrm>
            <a:off x="8477250" y="6200775"/>
            <a:ext cx="3620094" cy="523220"/>
          </a:xfrm>
          <a:prstGeom prst="rect">
            <a:avLst/>
          </a:prstGeom>
          <a:solidFill>
            <a:srgbClr val="FFF300"/>
          </a:solidFill>
        </p:spPr>
        <p:txBody>
          <a:bodyPr wrap="none" rtlCol="0">
            <a:spAutoFit/>
          </a:bodyPr>
          <a:lstStyle/>
          <a:p>
            <a:r>
              <a:rPr lang="en-US" sz="2800" b="1" dirty="0"/>
              <a:t>Provide Clear Direction</a:t>
            </a:r>
          </a:p>
        </p:txBody>
      </p:sp>
    </p:spTree>
    <p:extLst>
      <p:ext uri="{BB962C8B-B14F-4D97-AF65-F5344CB8AC3E}">
        <p14:creationId xmlns:p14="http://schemas.microsoft.com/office/powerpoint/2010/main" val="215200562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EEFD52-86CE-516D-42FB-63042FCA7424}"/>
              </a:ext>
            </a:extLst>
          </p:cNvPr>
          <p:cNvSpPr txBox="1"/>
          <p:nvPr/>
        </p:nvSpPr>
        <p:spPr>
          <a:xfrm>
            <a:off x="8162925" y="6257925"/>
            <a:ext cx="3873176" cy="523220"/>
          </a:xfrm>
          <a:prstGeom prst="rect">
            <a:avLst/>
          </a:prstGeom>
          <a:solidFill>
            <a:srgbClr val="FFF300"/>
          </a:solidFill>
        </p:spPr>
        <p:txBody>
          <a:bodyPr wrap="none" rtlCol="0">
            <a:spAutoFit/>
          </a:bodyPr>
          <a:lstStyle/>
          <a:p>
            <a:r>
              <a:rPr lang="en-US" sz="2800" b="1" dirty="0"/>
              <a:t>Patience and Persistence</a:t>
            </a:r>
          </a:p>
        </p:txBody>
      </p:sp>
    </p:spTree>
    <p:extLst>
      <p:ext uri="{BB962C8B-B14F-4D97-AF65-F5344CB8AC3E}">
        <p14:creationId xmlns:p14="http://schemas.microsoft.com/office/powerpoint/2010/main" val="30145297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C846B9-4862-1C6B-288C-DAAF4DBDBABE}"/>
              </a:ext>
            </a:extLst>
          </p:cNvPr>
          <p:cNvSpPr txBox="1"/>
          <p:nvPr/>
        </p:nvSpPr>
        <p:spPr>
          <a:xfrm>
            <a:off x="10163175" y="6238875"/>
            <a:ext cx="1873654" cy="523220"/>
          </a:xfrm>
          <a:prstGeom prst="rect">
            <a:avLst/>
          </a:prstGeom>
          <a:solidFill>
            <a:srgbClr val="FFF300"/>
          </a:solidFill>
        </p:spPr>
        <p:txBody>
          <a:bodyPr wrap="none" rtlCol="0">
            <a:spAutoFit/>
          </a:bodyPr>
          <a:lstStyle/>
          <a:p>
            <a:r>
              <a:rPr lang="en-US" sz="2800" b="1" dirty="0"/>
              <a:t>Team Unity</a:t>
            </a:r>
          </a:p>
        </p:txBody>
      </p:sp>
    </p:spTree>
    <p:extLst>
      <p:ext uri="{BB962C8B-B14F-4D97-AF65-F5344CB8AC3E}">
        <p14:creationId xmlns:p14="http://schemas.microsoft.com/office/powerpoint/2010/main" val="4683088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FFDE63-4CB8-9CB4-E704-A401D770A485}"/>
              </a:ext>
            </a:extLst>
          </p:cNvPr>
          <p:cNvSpPr txBox="1"/>
          <p:nvPr/>
        </p:nvSpPr>
        <p:spPr>
          <a:xfrm>
            <a:off x="8315325" y="6229350"/>
            <a:ext cx="3725315" cy="523220"/>
          </a:xfrm>
          <a:prstGeom prst="rect">
            <a:avLst/>
          </a:prstGeom>
          <a:solidFill>
            <a:srgbClr val="FFF300"/>
          </a:solidFill>
        </p:spPr>
        <p:txBody>
          <a:bodyPr wrap="none" rtlCol="0">
            <a:spAutoFit/>
          </a:bodyPr>
          <a:lstStyle/>
          <a:p>
            <a:r>
              <a:rPr lang="en-US" sz="2800" b="1" dirty="0"/>
              <a:t>Responsible Risk-Taking</a:t>
            </a:r>
          </a:p>
        </p:txBody>
      </p:sp>
    </p:spTree>
    <p:extLst>
      <p:ext uri="{BB962C8B-B14F-4D97-AF65-F5344CB8AC3E}">
        <p14:creationId xmlns:p14="http://schemas.microsoft.com/office/powerpoint/2010/main" val="4146758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0735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B289-2DFB-B8C8-83A6-4DB10A0950CB}"/>
              </a:ext>
            </a:extLst>
          </p:cNvPr>
          <p:cNvSpPr>
            <a:spLocks noGrp="1"/>
          </p:cNvSpPr>
          <p:nvPr>
            <p:ph type="title"/>
          </p:nvPr>
        </p:nvSpPr>
        <p:spPr/>
        <p:txBody>
          <a:bodyPr/>
          <a:lstStyle/>
          <a:p>
            <a:r>
              <a:rPr lang="en-US" dirty="0"/>
              <a:t>Boss vs Leader</a:t>
            </a:r>
          </a:p>
        </p:txBody>
      </p:sp>
      <p:sp>
        <p:nvSpPr>
          <p:cNvPr id="3" name="Text Placeholder 2">
            <a:extLst>
              <a:ext uri="{FF2B5EF4-FFF2-40B4-BE49-F238E27FC236}">
                <a16:creationId xmlns:a16="http://schemas.microsoft.com/office/drawing/2014/main" id="{E47CC0ED-991F-AEC3-EAA3-D69A884B6DBD}"/>
              </a:ext>
            </a:extLst>
          </p:cNvPr>
          <p:cNvSpPr>
            <a:spLocks noGrp="1"/>
          </p:cNvSpPr>
          <p:nvPr>
            <p:ph type="body" idx="1"/>
          </p:nvPr>
        </p:nvSpPr>
        <p:spPr/>
        <p:txBody>
          <a:bodyPr/>
          <a:lstStyle/>
          <a:p>
            <a:r>
              <a:rPr lang="en-US" dirty="0"/>
              <a:t>Boss</a:t>
            </a:r>
          </a:p>
        </p:txBody>
      </p:sp>
      <p:sp>
        <p:nvSpPr>
          <p:cNvPr id="4" name="Content Placeholder 3">
            <a:extLst>
              <a:ext uri="{FF2B5EF4-FFF2-40B4-BE49-F238E27FC236}">
                <a16:creationId xmlns:a16="http://schemas.microsoft.com/office/drawing/2014/main" id="{82740AE7-0901-8B3E-6E4C-E82EF03769AE}"/>
              </a:ext>
            </a:extLst>
          </p:cNvPr>
          <p:cNvSpPr>
            <a:spLocks noGrp="1"/>
          </p:cNvSpPr>
          <p:nvPr>
            <p:ph sz="half" idx="2"/>
          </p:nvPr>
        </p:nvSpPr>
        <p:spPr/>
        <p:txBody>
          <a:bodyPr>
            <a:normAutofit fontScale="77500" lnSpcReduction="20000"/>
          </a:bodyPr>
          <a:lstStyle/>
          <a:p>
            <a:r>
              <a:rPr lang="en-US" dirty="0"/>
              <a:t>Drives employees</a:t>
            </a:r>
          </a:p>
          <a:p>
            <a:r>
              <a:rPr lang="en-US" dirty="0"/>
              <a:t>Depends on authority</a:t>
            </a:r>
          </a:p>
          <a:p>
            <a:r>
              <a:rPr lang="en-US" dirty="0"/>
              <a:t>Inspires fear</a:t>
            </a:r>
          </a:p>
          <a:p>
            <a:r>
              <a:rPr lang="en-US" dirty="0"/>
              <a:t>Says, “I”</a:t>
            </a:r>
          </a:p>
          <a:p>
            <a:r>
              <a:rPr lang="en-US" dirty="0"/>
              <a:t>Places blame for the breakdown</a:t>
            </a:r>
          </a:p>
          <a:p>
            <a:r>
              <a:rPr lang="en-US" dirty="0"/>
              <a:t>Knows how it is done</a:t>
            </a:r>
          </a:p>
          <a:p>
            <a:r>
              <a:rPr lang="en-US" dirty="0"/>
              <a:t>Uses people</a:t>
            </a:r>
          </a:p>
          <a:p>
            <a:r>
              <a:rPr lang="en-US" dirty="0"/>
              <a:t>Takes credit</a:t>
            </a:r>
          </a:p>
          <a:p>
            <a:r>
              <a:rPr lang="en-US" dirty="0"/>
              <a:t>Commands</a:t>
            </a:r>
          </a:p>
          <a:p>
            <a:r>
              <a:rPr lang="en-US" dirty="0"/>
              <a:t>Say, “Go”</a:t>
            </a:r>
          </a:p>
        </p:txBody>
      </p:sp>
      <p:sp>
        <p:nvSpPr>
          <p:cNvPr id="5" name="Text Placeholder 4">
            <a:extLst>
              <a:ext uri="{FF2B5EF4-FFF2-40B4-BE49-F238E27FC236}">
                <a16:creationId xmlns:a16="http://schemas.microsoft.com/office/drawing/2014/main" id="{5C4EE4B5-9B46-3F12-6F3B-C9744A55D7FE}"/>
              </a:ext>
            </a:extLst>
          </p:cNvPr>
          <p:cNvSpPr>
            <a:spLocks noGrp="1"/>
          </p:cNvSpPr>
          <p:nvPr>
            <p:ph type="body" sz="quarter" idx="3"/>
          </p:nvPr>
        </p:nvSpPr>
        <p:spPr/>
        <p:txBody>
          <a:bodyPr/>
          <a:lstStyle/>
          <a:p>
            <a:r>
              <a:rPr lang="en-US" dirty="0"/>
              <a:t>Leader</a:t>
            </a:r>
          </a:p>
        </p:txBody>
      </p:sp>
      <p:sp>
        <p:nvSpPr>
          <p:cNvPr id="6" name="Content Placeholder 5">
            <a:extLst>
              <a:ext uri="{FF2B5EF4-FFF2-40B4-BE49-F238E27FC236}">
                <a16:creationId xmlns:a16="http://schemas.microsoft.com/office/drawing/2014/main" id="{68A895B6-51D2-0C93-58D1-9F888533555B}"/>
              </a:ext>
            </a:extLst>
          </p:cNvPr>
          <p:cNvSpPr>
            <a:spLocks noGrp="1"/>
          </p:cNvSpPr>
          <p:nvPr>
            <p:ph sz="quarter" idx="4"/>
          </p:nvPr>
        </p:nvSpPr>
        <p:spPr/>
        <p:txBody>
          <a:bodyPr>
            <a:normAutofit fontScale="77500" lnSpcReduction="20000"/>
          </a:bodyPr>
          <a:lstStyle/>
          <a:p>
            <a:r>
              <a:rPr lang="en-US" dirty="0"/>
              <a:t>Coaches them</a:t>
            </a:r>
          </a:p>
          <a:p>
            <a:r>
              <a:rPr lang="en-US" dirty="0"/>
              <a:t>On goodwill</a:t>
            </a:r>
          </a:p>
          <a:p>
            <a:r>
              <a:rPr lang="en-US" dirty="0"/>
              <a:t>Generates enthusiasm</a:t>
            </a:r>
          </a:p>
          <a:p>
            <a:r>
              <a:rPr lang="en-US" dirty="0"/>
              <a:t>Says, “We”</a:t>
            </a:r>
          </a:p>
          <a:p>
            <a:r>
              <a:rPr lang="en-US" dirty="0"/>
              <a:t>Fixes the breakdowns</a:t>
            </a:r>
          </a:p>
          <a:p>
            <a:r>
              <a:rPr lang="en-US" dirty="0"/>
              <a:t>Shows how it is done</a:t>
            </a:r>
          </a:p>
          <a:p>
            <a:r>
              <a:rPr lang="en-US" dirty="0"/>
              <a:t>Develops people</a:t>
            </a:r>
          </a:p>
          <a:p>
            <a:r>
              <a:rPr lang="en-US" dirty="0"/>
              <a:t>Gives credit</a:t>
            </a:r>
          </a:p>
          <a:p>
            <a:r>
              <a:rPr lang="en-US" dirty="0"/>
              <a:t>Asks</a:t>
            </a:r>
          </a:p>
          <a:p>
            <a:r>
              <a:rPr lang="en-US" dirty="0"/>
              <a:t>Says, “Let’s go”</a:t>
            </a:r>
          </a:p>
        </p:txBody>
      </p:sp>
    </p:spTree>
    <p:extLst>
      <p:ext uri="{BB962C8B-B14F-4D97-AF65-F5344CB8AC3E}">
        <p14:creationId xmlns:p14="http://schemas.microsoft.com/office/powerpoint/2010/main" val="179289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wipe(left)">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wipe(left)">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wipe(left)">
                                      <p:cBhvr>
                                        <p:cTn id="52" dur="500"/>
                                        <p:tgtEl>
                                          <p:spTgt spid="6">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Effect transition="in" filter="fade">
                                      <p:cBhvr>
                                        <p:cTn id="57" dur="500"/>
                                        <p:tgtEl>
                                          <p:spTgt spid="4">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wipe(left)">
                                      <p:cBhvr>
                                        <p:cTn id="62" dur="500"/>
                                        <p:tgtEl>
                                          <p:spTgt spid="6">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6" end="6"/>
                                            </p:txEl>
                                          </p:spTgt>
                                        </p:tgtEl>
                                        <p:attrNameLst>
                                          <p:attrName>style.visibility</p:attrName>
                                        </p:attrNameLst>
                                      </p:cBhvr>
                                      <p:to>
                                        <p:strVal val="visible"/>
                                      </p:to>
                                    </p:set>
                                    <p:animEffect transition="in" filter="fade">
                                      <p:cBhvr>
                                        <p:cTn id="67" dur="500"/>
                                        <p:tgtEl>
                                          <p:spTgt spid="4">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xEl>
                                              <p:pRg st="6" end="6"/>
                                            </p:txEl>
                                          </p:spTgt>
                                        </p:tgtEl>
                                        <p:attrNameLst>
                                          <p:attrName>style.visibility</p:attrName>
                                        </p:attrNameLst>
                                      </p:cBhvr>
                                      <p:to>
                                        <p:strVal val="visible"/>
                                      </p:to>
                                    </p:set>
                                    <p:animEffect transition="in" filter="wipe(left)">
                                      <p:cBhvr>
                                        <p:cTn id="72" dur="500"/>
                                        <p:tgtEl>
                                          <p:spTgt spid="6">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7" end="7"/>
                                            </p:txEl>
                                          </p:spTgt>
                                        </p:tgtEl>
                                        <p:attrNameLst>
                                          <p:attrName>style.visibility</p:attrName>
                                        </p:attrNameLst>
                                      </p:cBhvr>
                                      <p:to>
                                        <p:strVal val="visible"/>
                                      </p:to>
                                    </p:set>
                                    <p:animEffect transition="in" filter="fade">
                                      <p:cBhvr>
                                        <p:cTn id="77" dur="500"/>
                                        <p:tgtEl>
                                          <p:spTgt spid="4">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wipe(left)">
                                      <p:cBhvr>
                                        <p:cTn id="82" dur="500"/>
                                        <p:tgtEl>
                                          <p:spTgt spid="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6">
                                            <p:txEl>
                                              <p:pRg st="8" end="8"/>
                                            </p:txEl>
                                          </p:spTgt>
                                        </p:tgtEl>
                                        <p:attrNameLst>
                                          <p:attrName>style.visibility</p:attrName>
                                        </p:attrNameLst>
                                      </p:cBhvr>
                                      <p:to>
                                        <p:strVal val="visible"/>
                                      </p:to>
                                    </p:set>
                                    <p:animEffect transition="in" filter="wipe(left)">
                                      <p:cBhvr>
                                        <p:cTn id="92" dur="500"/>
                                        <p:tgtEl>
                                          <p:spTgt spid="6">
                                            <p:txEl>
                                              <p:pRg st="8" end="8"/>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
                                            <p:txEl>
                                              <p:pRg st="9" end="9"/>
                                            </p:txEl>
                                          </p:spTgt>
                                        </p:tgtEl>
                                        <p:attrNameLst>
                                          <p:attrName>style.visibility</p:attrName>
                                        </p:attrNameLst>
                                      </p:cBhvr>
                                      <p:to>
                                        <p:strVal val="visible"/>
                                      </p:to>
                                    </p:set>
                                    <p:animEffect transition="in" filter="fade">
                                      <p:cBhvr>
                                        <p:cTn id="97" dur="500"/>
                                        <p:tgtEl>
                                          <p:spTgt spid="4">
                                            <p:txEl>
                                              <p:pRg st="9" end="9"/>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6">
                                            <p:txEl>
                                              <p:pRg st="9" end="9"/>
                                            </p:txEl>
                                          </p:spTgt>
                                        </p:tgtEl>
                                        <p:attrNameLst>
                                          <p:attrName>style.visibility</p:attrName>
                                        </p:attrNameLst>
                                      </p:cBhvr>
                                      <p:to>
                                        <p:strVal val="visible"/>
                                      </p:to>
                                    </p:set>
                                    <p:animEffect transition="in" filter="wipe(left)">
                                      <p:cBhvr>
                                        <p:cTn id="10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0E57-2A17-BA6E-4BF4-9805839AA8AC}"/>
              </a:ext>
            </a:extLst>
          </p:cNvPr>
          <p:cNvSpPr>
            <a:spLocks noGrp="1"/>
          </p:cNvSpPr>
          <p:nvPr>
            <p:ph type="title"/>
          </p:nvPr>
        </p:nvSpPr>
        <p:spPr/>
        <p:txBody>
          <a:bodyPr/>
          <a:lstStyle/>
          <a:p>
            <a:r>
              <a:rPr lang="en-US" dirty="0"/>
              <a:t>Thank You</a:t>
            </a:r>
          </a:p>
        </p:txBody>
      </p:sp>
      <p:sp>
        <p:nvSpPr>
          <p:cNvPr id="3" name="Title 1">
            <a:extLst>
              <a:ext uri="{FF2B5EF4-FFF2-40B4-BE49-F238E27FC236}">
                <a16:creationId xmlns:a16="http://schemas.microsoft.com/office/drawing/2014/main" id="{5AF8A0B4-50E5-4F67-8F8C-8AAF4325FA2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Times New Roman" panose="02020603050405020304" pitchFamily="18" charset="0"/>
              </a:defRPr>
            </a:lvl1pPr>
          </a:lstStyle>
          <a:p>
            <a:endParaRPr lang="en-US" dirty="0"/>
          </a:p>
        </p:txBody>
      </p:sp>
      <p:grpSp>
        <p:nvGrpSpPr>
          <p:cNvPr id="16" name="Group 15">
            <a:extLst>
              <a:ext uri="{FF2B5EF4-FFF2-40B4-BE49-F238E27FC236}">
                <a16:creationId xmlns:a16="http://schemas.microsoft.com/office/drawing/2014/main" id="{F299A622-5EDD-3056-7A4C-B02EC3DA20B5}"/>
              </a:ext>
            </a:extLst>
          </p:cNvPr>
          <p:cNvGrpSpPr/>
          <p:nvPr/>
        </p:nvGrpSpPr>
        <p:grpSpPr>
          <a:xfrm>
            <a:off x="278363" y="1962362"/>
            <a:ext cx="6737804" cy="3211016"/>
            <a:chOff x="278363" y="1962362"/>
            <a:chExt cx="6737804" cy="3211016"/>
          </a:xfrm>
        </p:grpSpPr>
        <p:sp>
          <p:nvSpPr>
            <p:cNvPr id="5" name="Content Placeholder 2">
              <a:extLst>
                <a:ext uri="{FF2B5EF4-FFF2-40B4-BE49-F238E27FC236}">
                  <a16:creationId xmlns:a16="http://schemas.microsoft.com/office/drawing/2014/main" id="{7DB60974-35FA-0553-3FF3-2A69548D4496}"/>
                </a:ext>
              </a:extLst>
            </p:cNvPr>
            <p:cNvSpPr txBox="1">
              <a:spLocks/>
            </p:cNvSpPr>
            <p:nvPr/>
          </p:nvSpPr>
          <p:spPr>
            <a:xfrm>
              <a:off x="838200" y="1962362"/>
              <a:ext cx="6177967" cy="6918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chadgreen@chadgreen.com</a:t>
              </a:r>
            </a:p>
          </p:txBody>
        </p:sp>
        <p:pic>
          <p:nvPicPr>
            <p:cNvPr id="6" name="Picture 5">
              <a:extLst>
                <a:ext uri="{FF2B5EF4-FFF2-40B4-BE49-F238E27FC236}">
                  <a16:creationId xmlns:a16="http://schemas.microsoft.com/office/drawing/2014/main" id="{246B2F5D-1967-9828-63F2-29B822A3B8D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2109642"/>
              <a:ext cx="432261" cy="397418"/>
            </a:xfrm>
            <a:prstGeom prst="rect">
              <a:avLst/>
            </a:prstGeom>
          </p:spPr>
        </p:pic>
        <p:pic>
          <p:nvPicPr>
            <p:cNvPr id="7" name="Picture 6">
              <a:extLst>
                <a:ext uri="{FF2B5EF4-FFF2-40B4-BE49-F238E27FC236}">
                  <a16:creationId xmlns:a16="http://schemas.microsoft.com/office/drawing/2014/main" id="{ABCD9D53-08EB-3E7A-6C82-35C5D7AC2015}"/>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795715"/>
              <a:ext cx="424113" cy="424113"/>
            </a:xfrm>
            <a:prstGeom prst="rect">
              <a:avLst/>
            </a:prstGeom>
          </p:spPr>
        </p:pic>
        <p:pic>
          <p:nvPicPr>
            <p:cNvPr id="8" name="Picture 7">
              <a:extLst>
                <a:ext uri="{FF2B5EF4-FFF2-40B4-BE49-F238E27FC236}">
                  <a16:creationId xmlns:a16="http://schemas.microsoft.com/office/drawing/2014/main" id="{5347DA12-1AC6-A098-5F13-0E6C24976936}"/>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371991"/>
              <a:ext cx="432261" cy="432261"/>
            </a:xfrm>
            <a:prstGeom prst="rect">
              <a:avLst/>
            </a:prstGeom>
            <a:ln>
              <a:noFill/>
            </a:ln>
          </p:spPr>
        </p:pic>
        <p:pic>
          <p:nvPicPr>
            <p:cNvPr id="9" name="Picture 8">
              <a:extLst>
                <a:ext uri="{FF2B5EF4-FFF2-40B4-BE49-F238E27FC236}">
                  <a16:creationId xmlns:a16="http://schemas.microsoft.com/office/drawing/2014/main" id="{5118ADC3-1398-906B-8B25-184560A7F5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4088324"/>
              <a:ext cx="424113" cy="424113"/>
            </a:xfrm>
            <a:prstGeom prst="rect">
              <a:avLst/>
            </a:prstGeom>
          </p:spPr>
        </p:pic>
        <p:pic>
          <p:nvPicPr>
            <p:cNvPr id="10" name="Picture 9">
              <a:extLst>
                <a:ext uri="{FF2B5EF4-FFF2-40B4-BE49-F238E27FC236}">
                  <a16:creationId xmlns:a16="http://schemas.microsoft.com/office/drawing/2014/main" id="{830912CC-A96F-B86E-7033-D7592E126797}"/>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726444"/>
              <a:ext cx="393159" cy="393159"/>
            </a:xfrm>
            <a:prstGeom prst="rect">
              <a:avLst/>
            </a:prstGeom>
          </p:spPr>
        </p:pic>
        <p:sp>
          <p:nvSpPr>
            <p:cNvPr id="12" name="Content Placeholder 2">
              <a:extLst>
                <a:ext uri="{FF2B5EF4-FFF2-40B4-BE49-F238E27FC236}">
                  <a16:creationId xmlns:a16="http://schemas.microsoft.com/office/drawing/2014/main" id="{A70AB58C-3A1B-6544-1A0B-D11E3D79D9CA}"/>
                </a:ext>
              </a:extLst>
            </p:cNvPr>
            <p:cNvSpPr txBox="1">
              <a:spLocks/>
            </p:cNvSpPr>
            <p:nvPr/>
          </p:nvSpPr>
          <p:spPr>
            <a:xfrm>
              <a:off x="838200" y="2688711"/>
              <a:ext cx="6177967" cy="638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TaleLearnCode</a:t>
              </a:r>
              <a:endParaRPr lang="en-US" sz="3600" dirty="0"/>
            </a:p>
          </p:txBody>
        </p:sp>
        <p:sp>
          <p:nvSpPr>
            <p:cNvPr id="13" name="Content Placeholder 2">
              <a:extLst>
                <a:ext uri="{FF2B5EF4-FFF2-40B4-BE49-F238E27FC236}">
                  <a16:creationId xmlns:a16="http://schemas.microsoft.com/office/drawing/2014/main" id="{23DA6FFF-65F3-2EEF-E1C7-1E20163F92EE}"/>
                </a:ext>
              </a:extLst>
            </p:cNvPr>
            <p:cNvSpPr txBox="1">
              <a:spLocks/>
            </p:cNvSpPr>
            <p:nvPr/>
          </p:nvSpPr>
          <p:spPr>
            <a:xfrm>
              <a:off x="838200" y="461045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ChadwickEGreen</a:t>
              </a:r>
              <a:endParaRPr lang="en-US" sz="3600" dirty="0"/>
            </a:p>
          </p:txBody>
        </p:sp>
        <p:sp>
          <p:nvSpPr>
            <p:cNvPr id="14" name="Content Placeholder 2">
              <a:extLst>
                <a:ext uri="{FF2B5EF4-FFF2-40B4-BE49-F238E27FC236}">
                  <a16:creationId xmlns:a16="http://schemas.microsoft.com/office/drawing/2014/main" id="{D14250F6-3F9D-1BE4-9084-9E1F5A0417E7}"/>
                </a:ext>
              </a:extLst>
            </p:cNvPr>
            <p:cNvSpPr txBox="1">
              <a:spLocks/>
            </p:cNvSpPr>
            <p:nvPr/>
          </p:nvSpPr>
          <p:spPr>
            <a:xfrm>
              <a:off x="838200" y="337199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ChadGreen.com</a:t>
              </a:r>
            </a:p>
          </p:txBody>
        </p:sp>
        <p:sp>
          <p:nvSpPr>
            <p:cNvPr id="15" name="Content Placeholder 2">
              <a:extLst>
                <a:ext uri="{FF2B5EF4-FFF2-40B4-BE49-F238E27FC236}">
                  <a16:creationId xmlns:a16="http://schemas.microsoft.com/office/drawing/2014/main" id="{5D1D258C-40B0-02E4-16E8-D1E5A33057E9}"/>
                </a:ext>
              </a:extLst>
            </p:cNvPr>
            <p:cNvSpPr txBox="1">
              <a:spLocks/>
            </p:cNvSpPr>
            <p:nvPr/>
          </p:nvSpPr>
          <p:spPr>
            <a:xfrm>
              <a:off x="838200" y="3934918"/>
              <a:ext cx="6177967" cy="5943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ChadGreen</a:t>
              </a:r>
              <a:r>
                <a:rPr lang="en-US" sz="3600" dirty="0"/>
                <a:t> &amp; </a:t>
              </a:r>
              <a:r>
                <a:rPr lang="en-US" sz="3600" dirty="0" err="1"/>
                <a:t>TaleLearnCode</a:t>
              </a:r>
              <a:endParaRPr lang="en-US" sz="3600" dirty="0"/>
            </a:p>
          </p:txBody>
        </p:sp>
      </p:grpSp>
      <p:pic>
        <p:nvPicPr>
          <p:cNvPr id="18" name="Picture 17">
            <a:extLst>
              <a:ext uri="{FF2B5EF4-FFF2-40B4-BE49-F238E27FC236}">
                <a16:creationId xmlns:a16="http://schemas.microsoft.com/office/drawing/2014/main" id="{BC33CEB3-4C31-D75F-5C3E-5F94DA6351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5104" y="1993976"/>
            <a:ext cx="4188696" cy="4188696"/>
          </a:xfrm>
          <a:prstGeom prst="rect">
            <a:avLst/>
          </a:prstGeom>
        </p:spPr>
      </p:pic>
    </p:spTree>
    <p:extLst>
      <p:ext uri="{BB962C8B-B14F-4D97-AF65-F5344CB8AC3E}">
        <p14:creationId xmlns:p14="http://schemas.microsoft.com/office/powerpoint/2010/main" val="290594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3D02FC-D1AE-B03D-9C91-160F7E5FF7F3}"/>
              </a:ext>
            </a:extLst>
          </p:cNvPr>
          <p:cNvSpPr txBox="1"/>
          <p:nvPr/>
        </p:nvSpPr>
        <p:spPr>
          <a:xfrm>
            <a:off x="9420225" y="6200775"/>
            <a:ext cx="2601418" cy="523220"/>
          </a:xfrm>
          <a:prstGeom prst="rect">
            <a:avLst/>
          </a:prstGeom>
          <a:solidFill>
            <a:srgbClr val="FFF300"/>
          </a:solidFill>
        </p:spPr>
        <p:txBody>
          <a:bodyPr wrap="none" rtlCol="0">
            <a:spAutoFit/>
          </a:bodyPr>
          <a:lstStyle/>
          <a:p>
            <a:r>
              <a:rPr lang="en-US" sz="2800" b="1" dirty="0"/>
              <a:t>Analyze Options</a:t>
            </a:r>
          </a:p>
        </p:txBody>
      </p:sp>
    </p:spTree>
    <p:extLst>
      <p:ext uri="{BB962C8B-B14F-4D97-AF65-F5344CB8AC3E}">
        <p14:creationId xmlns:p14="http://schemas.microsoft.com/office/powerpoint/2010/main" val="119387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E2F36-60D4-8036-AA92-0691CE979092}"/>
              </a:ext>
            </a:extLst>
          </p:cNvPr>
          <p:cNvSpPr txBox="1"/>
          <p:nvPr/>
        </p:nvSpPr>
        <p:spPr>
          <a:xfrm>
            <a:off x="9448800" y="6229350"/>
            <a:ext cx="2629118" cy="523220"/>
          </a:xfrm>
          <a:prstGeom prst="rect">
            <a:avLst/>
          </a:prstGeom>
          <a:solidFill>
            <a:srgbClr val="FFF300"/>
          </a:solidFill>
        </p:spPr>
        <p:txBody>
          <a:bodyPr wrap="none" rtlCol="0">
            <a:spAutoFit/>
          </a:bodyPr>
          <a:lstStyle/>
          <a:p>
            <a:r>
              <a:rPr lang="en-US" sz="2800" b="1" dirty="0"/>
              <a:t>Risk Assessment</a:t>
            </a:r>
          </a:p>
        </p:txBody>
      </p:sp>
    </p:spTree>
    <p:extLst>
      <p:ext uri="{BB962C8B-B14F-4D97-AF65-F5344CB8AC3E}">
        <p14:creationId xmlns:p14="http://schemas.microsoft.com/office/powerpoint/2010/main" val="3519461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375DB7-9E8D-F0D4-785E-B0FEC5F2B732}"/>
              </a:ext>
            </a:extLst>
          </p:cNvPr>
          <p:cNvSpPr txBox="1"/>
          <p:nvPr/>
        </p:nvSpPr>
        <p:spPr>
          <a:xfrm>
            <a:off x="9344025" y="6219825"/>
            <a:ext cx="2722733" cy="523220"/>
          </a:xfrm>
          <a:prstGeom prst="rect">
            <a:avLst/>
          </a:prstGeom>
          <a:solidFill>
            <a:srgbClr val="FFF300"/>
          </a:solidFill>
        </p:spPr>
        <p:txBody>
          <a:bodyPr wrap="none" rtlCol="0">
            <a:spAutoFit/>
          </a:bodyPr>
          <a:lstStyle/>
          <a:p>
            <a:r>
              <a:rPr lang="en-US" sz="2800" b="1" dirty="0"/>
              <a:t>Involve the Team</a:t>
            </a:r>
          </a:p>
        </p:txBody>
      </p:sp>
    </p:spTree>
    <p:extLst>
      <p:ext uri="{BB962C8B-B14F-4D97-AF65-F5344CB8AC3E}">
        <p14:creationId xmlns:p14="http://schemas.microsoft.com/office/powerpoint/2010/main" val="1267082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9075A7-28DE-5831-C853-8B11AE3C5E8B}"/>
              </a:ext>
            </a:extLst>
          </p:cNvPr>
          <p:cNvSpPr txBox="1"/>
          <p:nvPr/>
        </p:nvSpPr>
        <p:spPr>
          <a:xfrm>
            <a:off x="5810250" y="6229350"/>
            <a:ext cx="6306983" cy="523220"/>
          </a:xfrm>
          <a:prstGeom prst="rect">
            <a:avLst/>
          </a:prstGeom>
          <a:solidFill>
            <a:srgbClr val="FFF300"/>
          </a:solidFill>
        </p:spPr>
        <p:txBody>
          <a:bodyPr wrap="none" rtlCol="0">
            <a:spAutoFit/>
          </a:bodyPr>
          <a:lstStyle/>
          <a:p>
            <a:r>
              <a:rPr lang="en-US" sz="2800" b="1" dirty="0"/>
              <a:t>Balance Short-Term and Long-Term Goals</a:t>
            </a:r>
          </a:p>
        </p:txBody>
      </p:sp>
    </p:spTree>
    <p:extLst>
      <p:ext uri="{BB962C8B-B14F-4D97-AF65-F5344CB8AC3E}">
        <p14:creationId xmlns:p14="http://schemas.microsoft.com/office/powerpoint/2010/main" val="4184105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91E06F-DC3E-50AB-1934-8E1D5DBA8008}"/>
              </a:ext>
            </a:extLst>
          </p:cNvPr>
          <p:cNvSpPr txBox="1"/>
          <p:nvPr/>
        </p:nvSpPr>
        <p:spPr>
          <a:xfrm>
            <a:off x="10029825" y="6238875"/>
            <a:ext cx="2068067" cy="523220"/>
          </a:xfrm>
          <a:prstGeom prst="rect">
            <a:avLst/>
          </a:prstGeom>
          <a:solidFill>
            <a:srgbClr val="FFF300"/>
          </a:solidFill>
        </p:spPr>
        <p:txBody>
          <a:bodyPr wrap="none" rtlCol="0">
            <a:spAutoFit/>
          </a:bodyPr>
          <a:lstStyle/>
          <a:p>
            <a:r>
              <a:rPr lang="en-US" sz="2800" b="1" dirty="0"/>
              <a:t>Decisiveness</a:t>
            </a:r>
          </a:p>
        </p:txBody>
      </p:sp>
    </p:spTree>
    <p:extLst>
      <p:ext uri="{BB962C8B-B14F-4D97-AF65-F5344CB8AC3E}">
        <p14:creationId xmlns:p14="http://schemas.microsoft.com/office/powerpoint/2010/main" val="3264568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0568-EE29-BEB9-5B85-E52994BE275E}"/>
              </a:ext>
            </a:extLst>
          </p:cNvPr>
          <p:cNvSpPr txBox="1"/>
          <p:nvPr/>
        </p:nvSpPr>
        <p:spPr>
          <a:xfrm>
            <a:off x="10086975" y="6257925"/>
            <a:ext cx="2015167" cy="523220"/>
          </a:xfrm>
          <a:prstGeom prst="rect">
            <a:avLst/>
          </a:prstGeom>
          <a:solidFill>
            <a:srgbClr val="FFF300"/>
          </a:solidFill>
        </p:spPr>
        <p:txBody>
          <a:bodyPr wrap="none" rtlCol="0">
            <a:spAutoFit/>
          </a:bodyPr>
          <a:lstStyle/>
          <a:p>
            <a:r>
              <a:rPr lang="en-US" sz="2800" b="1" dirty="0"/>
              <a:t>Adaptability</a:t>
            </a:r>
          </a:p>
        </p:txBody>
      </p:sp>
    </p:spTree>
    <p:extLst>
      <p:ext uri="{BB962C8B-B14F-4D97-AF65-F5344CB8AC3E}">
        <p14:creationId xmlns:p14="http://schemas.microsoft.com/office/powerpoint/2010/main" val="319534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A3B80-39DD-DC98-73BB-2C2912585784}"/>
              </a:ext>
            </a:extLst>
          </p:cNvPr>
          <p:cNvSpPr txBox="1"/>
          <p:nvPr/>
        </p:nvSpPr>
        <p:spPr>
          <a:xfrm>
            <a:off x="8524875" y="6200775"/>
            <a:ext cx="3544304" cy="523220"/>
          </a:xfrm>
          <a:prstGeom prst="rect">
            <a:avLst/>
          </a:prstGeom>
          <a:solidFill>
            <a:srgbClr val="FFF300"/>
          </a:solidFill>
        </p:spPr>
        <p:txBody>
          <a:bodyPr wrap="none" rtlCol="0">
            <a:spAutoFit/>
          </a:bodyPr>
          <a:lstStyle/>
          <a:p>
            <a:r>
              <a:rPr lang="en-US" sz="2800" b="1" dirty="0"/>
              <a:t>Account for Trade-Offs</a:t>
            </a:r>
          </a:p>
        </p:txBody>
      </p:sp>
    </p:spTree>
    <p:extLst>
      <p:ext uri="{BB962C8B-B14F-4D97-AF65-F5344CB8AC3E}">
        <p14:creationId xmlns:p14="http://schemas.microsoft.com/office/powerpoint/2010/main" val="2790968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7C5FA8-D56A-578E-D795-6D535F371066}"/>
              </a:ext>
            </a:extLst>
          </p:cNvPr>
          <p:cNvSpPr txBox="1"/>
          <p:nvPr/>
        </p:nvSpPr>
        <p:spPr>
          <a:xfrm>
            <a:off x="7658100" y="6238875"/>
            <a:ext cx="4466287" cy="523220"/>
          </a:xfrm>
          <a:prstGeom prst="rect">
            <a:avLst/>
          </a:prstGeom>
          <a:solidFill>
            <a:srgbClr val="FFF300"/>
          </a:solidFill>
        </p:spPr>
        <p:txBody>
          <a:bodyPr wrap="none" rtlCol="0">
            <a:spAutoFit/>
          </a:bodyPr>
          <a:lstStyle/>
          <a:p>
            <a:r>
              <a:rPr lang="en-US" sz="2800" b="1" dirty="0"/>
              <a:t>Consider Ethical Implications</a:t>
            </a:r>
          </a:p>
        </p:txBody>
      </p:sp>
    </p:spTree>
    <p:extLst>
      <p:ext uri="{BB962C8B-B14F-4D97-AF65-F5344CB8AC3E}">
        <p14:creationId xmlns:p14="http://schemas.microsoft.com/office/powerpoint/2010/main" val="1629246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DA7E73-EE34-D8E9-CF83-5EF723B43B3C}"/>
              </a:ext>
            </a:extLst>
          </p:cNvPr>
          <p:cNvSpPr txBox="1"/>
          <p:nvPr/>
        </p:nvSpPr>
        <p:spPr>
          <a:xfrm>
            <a:off x="9544050" y="6210300"/>
            <a:ext cx="2545249" cy="523220"/>
          </a:xfrm>
          <a:prstGeom prst="rect">
            <a:avLst/>
          </a:prstGeom>
          <a:solidFill>
            <a:srgbClr val="FFF300"/>
          </a:solidFill>
        </p:spPr>
        <p:txBody>
          <a:bodyPr wrap="none" rtlCol="0">
            <a:spAutoFit/>
          </a:bodyPr>
          <a:lstStyle/>
          <a:p>
            <a:r>
              <a:rPr lang="en-US" sz="2800" b="1" dirty="0"/>
              <a:t>Communication</a:t>
            </a:r>
          </a:p>
        </p:txBody>
      </p:sp>
    </p:spTree>
    <p:extLst>
      <p:ext uri="{BB962C8B-B14F-4D97-AF65-F5344CB8AC3E}">
        <p14:creationId xmlns:p14="http://schemas.microsoft.com/office/powerpoint/2010/main" val="1482967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0E57-2A17-BA6E-4BF4-9805839AA8AC}"/>
              </a:ext>
            </a:extLst>
          </p:cNvPr>
          <p:cNvSpPr>
            <a:spLocks noGrp="1"/>
          </p:cNvSpPr>
          <p:nvPr>
            <p:ph type="title"/>
          </p:nvPr>
        </p:nvSpPr>
        <p:spPr/>
        <p:txBody>
          <a:bodyPr/>
          <a:lstStyle/>
          <a:p>
            <a:r>
              <a:rPr lang="en-US" dirty="0"/>
              <a:t>Who is Chad Green</a:t>
            </a:r>
          </a:p>
        </p:txBody>
      </p:sp>
      <p:sp>
        <p:nvSpPr>
          <p:cNvPr id="3" name="Title 1">
            <a:extLst>
              <a:ext uri="{FF2B5EF4-FFF2-40B4-BE49-F238E27FC236}">
                <a16:creationId xmlns:a16="http://schemas.microsoft.com/office/drawing/2014/main" id="{5AF8A0B4-50E5-4F67-8F8C-8AAF4325FA2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Times New Roman" panose="02020603050405020304" pitchFamily="18" charset="0"/>
              </a:defRPr>
            </a:lvl1pPr>
          </a:lstStyle>
          <a:p>
            <a:r>
              <a:rPr lang="en-US"/>
              <a:t>Who is Chad Green</a:t>
            </a:r>
            <a:endParaRPr lang="en-US" dirty="0"/>
          </a:p>
        </p:txBody>
      </p:sp>
      <p:pic>
        <p:nvPicPr>
          <p:cNvPr id="4" name="Picture 3">
            <a:extLst>
              <a:ext uri="{FF2B5EF4-FFF2-40B4-BE49-F238E27FC236}">
                <a16:creationId xmlns:a16="http://schemas.microsoft.com/office/drawing/2014/main" id="{8C306DCE-83D0-4E07-54D0-3629C6699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pic>
        <p:nvPicPr>
          <p:cNvPr id="11" name="Picture 10">
            <a:extLst>
              <a:ext uri="{FF2B5EF4-FFF2-40B4-BE49-F238E27FC236}">
                <a16:creationId xmlns:a16="http://schemas.microsoft.com/office/drawing/2014/main" id="{96133D44-10DF-241B-7F5B-1840C2DF3F5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35751" y="4891914"/>
            <a:ext cx="1520497" cy="1491403"/>
          </a:xfrm>
          <a:prstGeom prst="rect">
            <a:avLst/>
          </a:prstGeom>
        </p:spPr>
      </p:pic>
      <p:grpSp>
        <p:nvGrpSpPr>
          <p:cNvPr id="16" name="Group 15">
            <a:extLst>
              <a:ext uri="{FF2B5EF4-FFF2-40B4-BE49-F238E27FC236}">
                <a16:creationId xmlns:a16="http://schemas.microsoft.com/office/drawing/2014/main" id="{F299A622-5EDD-3056-7A4C-B02EC3DA20B5}"/>
              </a:ext>
            </a:extLst>
          </p:cNvPr>
          <p:cNvGrpSpPr/>
          <p:nvPr/>
        </p:nvGrpSpPr>
        <p:grpSpPr>
          <a:xfrm>
            <a:off x="278363" y="1962362"/>
            <a:ext cx="6737804" cy="3211016"/>
            <a:chOff x="278363" y="1962362"/>
            <a:chExt cx="6737804" cy="3211016"/>
          </a:xfrm>
        </p:grpSpPr>
        <p:sp>
          <p:nvSpPr>
            <p:cNvPr id="5" name="Content Placeholder 2">
              <a:extLst>
                <a:ext uri="{FF2B5EF4-FFF2-40B4-BE49-F238E27FC236}">
                  <a16:creationId xmlns:a16="http://schemas.microsoft.com/office/drawing/2014/main" id="{7DB60974-35FA-0553-3FF3-2A69548D4496}"/>
                </a:ext>
              </a:extLst>
            </p:cNvPr>
            <p:cNvSpPr txBox="1">
              <a:spLocks/>
            </p:cNvSpPr>
            <p:nvPr/>
          </p:nvSpPr>
          <p:spPr>
            <a:xfrm>
              <a:off x="838200" y="1962362"/>
              <a:ext cx="6177967" cy="6918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chadgreen@chadgreen.com</a:t>
              </a:r>
            </a:p>
          </p:txBody>
        </p:sp>
        <p:pic>
          <p:nvPicPr>
            <p:cNvPr id="6" name="Picture 5">
              <a:extLst>
                <a:ext uri="{FF2B5EF4-FFF2-40B4-BE49-F238E27FC236}">
                  <a16:creationId xmlns:a16="http://schemas.microsoft.com/office/drawing/2014/main" id="{246B2F5D-1967-9828-63F2-29B822A3B8D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78363" y="2109642"/>
              <a:ext cx="432261" cy="397418"/>
            </a:xfrm>
            <a:prstGeom prst="rect">
              <a:avLst/>
            </a:prstGeom>
          </p:spPr>
        </p:pic>
        <p:pic>
          <p:nvPicPr>
            <p:cNvPr id="7" name="Picture 6">
              <a:extLst>
                <a:ext uri="{FF2B5EF4-FFF2-40B4-BE49-F238E27FC236}">
                  <a16:creationId xmlns:a16="http://schemas.microsoft.com/office/drawing/2014/main" id="{ABCD9D53-08EB-3E7A-6C82-35C5D7AC201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2795715"/>
              <a:ext cx="424113" cy="424113"/>
            </a:xfrm>
            <a:prstGeom prst="rect">
              <a:avLst/>
            </a:prstGeom>
          </p:spPr>
        </p:pic>
        <p:pic>
          <p:nvPicPr>
            <p:cNvPr id="8" name="Picture 7">
              <a:extLst>
                <a:ext uri="{FF2B5EF4-FFF2-40B4-BE49-F238E27FC236}">
                  <a16:creationId xmlns:a16="http://schemas.microsoft.com/office/drawing/2014/main" id="{5347DA12-1AC6-A098-5F13-0E6C2497693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371991"/>
              <a:ext cx="432261" cy="432261"/>
            </a:xfrm>
            <a:prstGeom prst="rect">
              <a:avLst/>
            </a:prstGeom>
            <a:ln>
              <a:noFill/>
            </a:ln>
          </p:spPr>
        </p:pic>
        <p:pic>
          <p:nvPicPr>
            <p:cNvPr id="9" name="Picture 8">
              <a:extLst>
                <a:ext uri="{FF2B5EF4-FFF2-40B4-BE49-F238E27FC236}">
                  <a16:creationId xmlns:a16="http://schemas.microsoft.com/office/drawing/2014/main" id="{5118ADC3-1398-906B-8B25-184560A7F58A}"/>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87599" y="4088324"/>
              <a:ext cx="424113" cy="424113"/>
            </a:xfrm>
            <a:prstGeom prst="rect">
              <a:avLst/>
            </a:prstGeom>
          </p:spPr>
        </p:pic>
        <p:pic>
          <p:nvPicPr>
            <p:cNvPr id="10" name="Picture 9">
              <a:extLst>
                <a:ext uri="{FF2B5EF4-FFF2-40B4-BE49-F238E27FC236}">
                  <a16:creationId xmlns:a16="http://schemas.microsoft.com/office/drawing/2014/main" id="{830912CC-A96F-B86E-7033-D7592E126797}"/>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00524" y="4726444"/>
              <a:ext cx="393159" cy="393159"/>
            </a:xfrm>
            <a:prstGeom prst="rect">
              <a:avLst/>
            </a:prstGeom>
          </p:spPr>
        </p:pic>
        <p:sp>
          <p:nvSpPr>
            <p:cNvPr id="12" name="Content Placeholder 2">
              <a:extLst>
                <a:ext uri="{FF2B5EF4-FFF2-40B4-BE49-F238E27FC236}">
                  <a16:creationId xmlns:a16="http://schemas.microsoft.com/office/drawing/2014/main" id="{A70AB58C-3A1B-6544-1A0B-D11E3D79D9CA}"/>
                </a:ext>
              </a:extLst>
            </p:cNvPr>
            <p:cNvSpPr txBox="1">
              <a:spLocks/>
            </p:cNvSpPr>
            <p:nvPr/>
          </p:nvSpPr>
          <p:spPr>
            <a:xfrm>
              <a:off x="838200" y="2688711"/>
              <a:ext cx="6177967" cy="638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TaleLearnCode</a:t>
              </a:r>
              <a:endParaRPr lang="en-US" sz="3600" dirty="0"/>
            </a:p>
          </p:txBody>
        </p:sp>
        <p:sp>
          <p:nvSpPr>
            <p:cNvPr id="13" name="Content Placeholder 2">
              <a:extLst>
                <a:ext uri="{FF2B5EF4-FFF2-40B4-BE49-F238E27FC236}">
                  <a16:creationId xmlns:a16="http://schemas.microsoft.com/office/drawing/2014/main" id="{23DA6FFF-65F3-2EEF-E1C7-1E20163F92EE}"/>
                </a:ext>
              </a:extLst>
            </p:cNvPr>
            <p:cNvSpPr txBox="1">
              <a:spLocks/>
            </p:cNvSpPr>
            <p:nvPr/>
          </p:nvSpPr>
          <p:spPr>
            <a:xfrm>
              <a:off x="838200" y="461045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ChadwickEGreen</a:t>
              </a:r>
              <a:endParaRPr lang="en-US" sz="3600" dirty="0"/>
            </a:p>
          </p:txBody>
        </p:sp>
        <p:sp>
          <p:nvSpPr>
            <p:cNvPr id="14" name="Content Placeholder 2">
              <a:extLst>
                <a:ext uri="{FF2B5EF4-FFF2-40B4-BE49-F238E27FC236}">
                  <a16:creationId xmlns:a16="http://schemas.microsoft.com/office/drawing/2014/main" id="{D14250F6-3F9D-1BE4-9084-9E1F5A0417E7}"/>
                </a:ext>
              </a:extLst>
            </p:cNvPr>
            <p:cNvSpPr txBox="1">
              <a:spLocks/>
            </p:cNvSpPr>
            <p:nvPr/>
          </p:nvSpPr>
          <p:spPr>
            <a:xfrm>
              <a:off x="838200" y="337199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ChadGreen.com</a:t>
              </a:r>
            </a:p>
          </p:txBody>
        </p:sp>
        <p:sp>
          <p:nvSpPr>
            <p:cNvPr id="15" name="Content Placeholder 2">
              <a:extLst>
                <a:ext uri="{FF2B5EF4-FFF2-40B4-BE49-F238E27FC236}">
                  <a16:creationId xmlns:a16="http://schemas.microsoft.com/office/drawing/2014/main" id="{5D1D258C-40B0-02E4-16E8-D1E5A33057E9}"/>
                </a:ext>
              </a:extLst>
            </p:cNvPr>
            <p:cNvSpPr txBox="1">
              <a:spLocks/>
            </p:cNvSpPr>
            <p:nvPr/>
          </p:nvSpPr>
          <p:spPr>
            <a:xfrm>
              <a:off x="838200" y="3934918"/>
              <a:ext cx="6177967" cy="5943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ChadGreen</a:t>
              </a:r>
              <a:r>
                <a:rPr lang="en-US" sz="3600" dirty="0"/>
                <a:t> &amp; </a:t>
              </a:r>
              <a:r>
                <a:rPr lang="en-US" sz="3600" dirty="0" err="1"/>
                <a:t>TaleLearnCode</a:t>
              </a:r>
              <a:endParaRPr lang="en-US" sz="3600" dirty="0"/>
            </a:p>
          </p:txBody>
        </p:sp>
      </p:grpSp>
    </p:spTree>
    <p:extLst>
      <p:ext uri="{BB962C8B-B14F-4D97-AF65-F5344CB8AC3E}">
        <p14:creationId xmlns:p14="http://schemas.microsoft.com/office/powerpoint/2010/main" val="537362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BB265A-B334-3A1E-A26B-42D847C462E6}"/>
              </a:ext>
            </a:extLst>
          </p:cNvPr>
          <p:cNvSpPr txBox="1"/>
          <p:nvPr/>
        </p:nvSpPr>
        <p:spPr>
          <a:xfrm>
            <a:off x="8867775" y="6229350"/>
            <a:ext cx="3229474" cy="523220"/>
          </a:xfrm>
          <a:prstGeom prst="rect">
            <a:avLst/>
          </a:prstGeom>
          <a:solidFill>
            <a:srgbClr val="FFF300"/>
          </a:solidFill>
        </p:spPr>
        <p:txBody>
          <a:bodyPr wrap="none" rtlCol="0">
            <a:spAutoFit/>
          </a:bodyPr>
          <a:lstStyle/>
          <a:p>
            <a:r>
              <a:rPr lang="en-US" sz="2800" b="1" dirty="0"/>
              <a:t>Learn from Mistakes</a:t>
            </a:r>
          </a:p>
        </p:txBody>
      </p:sp>
    </p:spTree>
    <p:extLst>
      <p:ext uri="{BB962C8B-B14F-4D97-AF65-F5344CB8AC3E}">
        <p14:creationId xmlns:p14="http://schemas.microsoft.com/office/powerpoint/2010/main" val="1533244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4BDA02-3AFF-F2FA-FBE8-6005690A78B4}"/>
              </a:ext>
            </a:extLst>
          </p:cNvPr>
          <p:cNvSpPr txBox="1"/>
          <p:nvPr/>
        </p:nvSpPr>
        <p:spPr>
          <a:xfrm>
            <a:off x="8791575" y="6219825"/>
            <a:ext cx="3246273" cy="523220"/>
          </a:xfrm>
          <a:prstGeom prst="rect">
            <a:avLst/>
          </a:prstGeom>
          <a:solidFill>
            <a:srgbClr val="FFF300"/>
          </a:solidFill>
        </p:spPr>
        <p:txBody>
          <a:bodyPr wrap="none" rtlCol="0">
            <a:spAutoFit/>
          </a:bodyPr>
          <a:lstStyle/>
          <a:p>
            <a:r>
              <a:rPr lang="en-US" sz="2800" b="1" dirty="0"/>
              <a:t>Continuous Learning</a:t>
            </a:r>
          </a:p>
        </p:txBody>
      </p:sp>
    </p:spTree>
    <p:extLst>
      <p:ext uri="{BB962C8B-B14F-4D97-AF65-F5344CB8AC3E}">
        <p14:creationId xmlns:p14="http://schemas.microsoft.com/office/powerpoint/2010/main" val="513822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471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480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11A76-D3E0-153B-69A6-4C9E31ECF1E1}"/>
              </a:ext>
            </a:extLst>
          </p:cNvPr>
          <p:cNvSpPr txBox="1"/>
          <p:nvPr/>
        </p:nvSpPr>
        <p:spPr>
          <a:xfrm>
            <a:off x="9382125" y="6219825"/>
            <a:ext cx="2677784" cy="523220"/>
          </a:xfrm>
          <a:prstGeom prst="rect">
            <a:avLst/>
          </a:prstGeom>
          <a:solidFill>
            <a:srgbClr val="FFF300"/>
          </a:solidFill>
        </p:spPr>
        <p:txBody>
          <a:bodyPr wrap="none" rtlCol="0">
            <a:spAutoFit/>
          </a:bodyPr>
          <a:lstStyle/>
          <a:p>
            <a:r>
              <a:rPr lang="en-US" sz="2800" b="1" dirty="0"/>
              <a:t>Lead by Example</a:t>
            </a:r>
          </a:p>
        </p:txBody>
      </p:sp>
    </p:spTree>
    <p:extLst>
      <p:ext uri="{BB962C8B-B14F-4D97-AF65-F5344CB8AC3E}">
        <p14:creationId xmlns:p14="http://schemas.microsoft.com/office/powerpoint/2010/main" val="3591284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1D6AD-C839-8F31-7103-BAED2007284E}"/>
              </a:ext>
            </a:extLst>
          </p:cNvPr>
          <p:cNvSpPr txBox="1"/>
          <p:nvPr/>
        </p:nvSpPr>
        <p:spPr>
          <a:xfrm>
            <a:off x="10115550" y="6210300"/>
            <a:ext cx="1944378" cy="523220"/>
          </a:xfrm>
          <a:prstGeom prst="rect">
            <a:avLst/>
          </a:prstGeom>
          <a:solidFill>
            <a:srgbClr val="FFF300"/>
          </a:solidFill>
        </p:spPr>
        <p:txBody>
          <a:bodyPr wrap="none" rtlCol="0">
            <a:spAutoFit/>
          </a:bodyPr>
          <a:lstStyle/>
          <a:p>
            <a:r>
              <a:rPr lang="en-US" sz="2800" b="1" dirty="0"/>
              <a:t>Consistency</a:t>
            </a:r>
          </a:p>
        </p:txBody>
      </p:sp>
    </p:spTree>
    <p:extLst>
      <p:ext uri="{BB962C8B-B14F-4D97-AF65-F5344CB8AC3E}">
        <p14:creationId xmlns:p14="http://schemas.microsoft.com/office/powerpoint/2010/main" val="791053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41F81-644C-57BE-285E-A834C0FA2017}"/>
              </a:ext>
            </a:extLst>
          </p:cNvPr>
          <p:cNvSpPr txBox="1"/>
          <p:nvPr/>
        </p:nvSpPr>
        <p:spPr>
          <a:xfrm>
            <a:off x="9305925" y="6238875"/>
            <a:ext cx="2752228" cy="523220"/>
          </a:xfrm>
          <a:prstGeom prst="rect">
            <a:avLst/>
          </a:prstGeom>
          <a:solidFill>
            <a:srgbClr val="FFF300"/>
          </a:solidFill>
        </p:spPr>
        <p:txBody>
          <a:bodyPr wrap="none" rtlCol="0">
            <a:spAutoFit/>
          </a:bodyPr>
          <a:lstStyle/>
          <a:p>
            <a:r>
              <a:rPr lang="en-US" sz="2800" b="1" dirty="0"/>
              <a:t>Reliable Planning</a:t>
            </a:r>
          </a:p>
        </p:txBody>
      </p:sp>
    </p:spTree>
    <p:extLst>
      <p:ext uri="{BB962C8B-B14F-4D97-AF65-F5344CB8AC3E}">
        <p14:creationId xmlns:p14="http://schemas.microsoft.com/office/powerpoint/2010/main" val="2008049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F4CD04-4068-953B-9BB2-696410DC44FC}"/>
              </a:ext>
            </a:extLst>
          </p:cNvPr>
          <p:cNvSpPr txBox="1"/>
          <p:nvPr/>
        </p:nvSpPr>
        <p:spPr>
          <a:xfrm>
            <a:off x="9677400" y="6200775"/>
            <a:ext cx="2327304" cy="523220"/>
          </a:xfrm>
          <a:prstGeom prst="rect">
            <a:avLst/>
          </a:prstGeom>
          <a:solidFill>
            <a:srgbClr val="FFF300"/>
          </a:solidFill>
        </p:spPr>
        <p:txBody>
          <a:bodyPr wrap="none" rtlCol="0">
            <a:spAutoFit/>
          </a:bodyPr>
          <a:lstStyle/>
          <a:p>
            <a:r>
              <a:rPr lang="en-US" sz="2800" b="1" dirty="0"/>
              <a:t>Accountability</a:t>
            </a:r>
          </a:p>
        </p:txBody>
      </p:sp>
    </p:spTree>
    <p:extLst>
      <p:ext uri="{BB962C8B-B14F-4D97-AF65-F5344CB8AC3E}">
        <p14:creationId xmlns:p14="http://schemas.microsoft.com/office/powerpoint/2010/main" val="4040180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4FFA6-D6BF-7FC2-C754-4952D6875A04}"/>
              </a:ext>
            </a:extLst>
          </p:cNvPr>
          <p:cNvSpPr txBox="1"/>
          <p:nvPr/>
        </p:nvSpPr>
        <p:spPr>
          <a:xfrm>
            <a:off x="10201275" y="6219825"/>
            <a:ext cx="1842556" cy="523220"/>
          </a:xfrm>
          <a:prstGeom prst="rect">
            <a:avLst/>
          </a:prstGeom>
          <a:solidFill>
            <a:srgbClr val="FFF300"/>
          </a:solidFill>
        </p:spPr>
        <p:txBody>
          <a:bodyPr wrap="none" rtlCol="0">
            <a:spAutoFit/>
          </a:bodyPr>
          <a:lstStyle/>
          <a:p>
            <a:r>
              <a:rPr lang="en-US" sz="2800" b="1" dirty="0"/>
              <a:t>Availability</a:t>
            </a:r>
          </a:p>
        </p:txBody>
      </p:sp>
    </p:spTree>
    <p:extLst>
      <p:ext uri="{BB962C8B-B14F-4D97-AF65-F5344CB8AC3E}">
        <p14:creationId xmlns:p14="http://schemas.microsoft.com/office/powerpoint/2010/main" val="711313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6437F7-3179-5D1B-8C1A-3B1369327FC7}"/>
              </a:ext>
            </a:extLst>
          </p:cNvPr>
          <p:cNvSpPr txBox="1"/>
          <p:nvPr/>
        </p:nvSpPr>
        <p:spPr>
          <a:xfrm>
            <a:off x="8458200" y="6219825"/>
            <a:ext cx="3623236" cy="523220"/>
          </a:xfrm>
          <a:prstGeom prst="rect">
            <a:avLst/>
          </a:prstGeom>
          <a:solidFill>
            <a:srgbClr val="FFF300"/>
          </a:solidFill>
        </p:spPr>
        <p:txBody>
          <a:bodyPr wrap="none" rtlCol="0">
            <a:spAutoFit/>
          </a:bodyPr>
          <a:lstStyle/>
          <a:p>
            <a:r>
              <a:rPr lang="en-US" sz="2800" b="1" dirty="0"/>
              <a:t>Resource Management</a:t>
            </a:r>
          </a:p>
        </p:txBody>
      </p:sp>
    </p:spTree>
    <p:extLst>
      <p:ext uri="{BB962C8B-B14F-4D97-AF65-F5344CB8AC3E}">
        <p14:creationId xmlns:p14="http://schemas.microsoft.com/office/powerpoint/2010/main" val="148569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644-08CD-4913-990A-A77055324E78}"/>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3E405970-7A3A-033B-8639-933A064EC44F}"/>
              </a:ext>
            </a:extLst>
          </p:cNvPr>
          <p:cNvSpPr>
            <a:spLocks noGrp="1"/>
          </p:cNvSpPr>
          <p:nvPr>
            <p:ph idx="1"/>
          </p:nvPr>
        </p:nvSpPr>
        <p:spPr/>
        <p:txBody>
          <a:bodyPr>
            <a:normAutofit fontScale="92500" lnSpcReduction="20000"/>
          </a:bodyPr>
          <a:lstStyle/>
          <a:p>
            <a:r>
              <a:rPr lang="en-US" dirty="0"/>
              <a:t>Director of Architecture at Aline</a:t>
            </a:r>
          </a:p>
          <a:p>
            <a:pPr lvl="1"/>
            <a:r>
              <a:rPr lang="en-US" dirty="0"/>
              <a:t>Previous Positions</a:t>
            </a:r>
          </a:p>
          <a:p>
            <a:pPr lvl="2"/>
            <a:r>
              <a:rPr lang="en-US" dirty="0"/>
              <a:t>Director of Software Development</a:t>
            </a:r>
          </a:p>
          <a:p>
            <a:pPr lvl="2"/>
            <a:r>
              <a:rPr lang="en-US" dirty="0"/>
              <a:t>Data &amp; Solutions Architect</a:t>
            </a:r>
          </a:p>
          <a:p>
            <a:pPr lvl="2"/>
            <a:r>
              <a:rPr lang="en-US" dirty="0"/>
              <a:t>Service Delivery Manager</a:t>
            </a:r>
          </a:p>
          <a:p>
            <a:pPr lvl="2"/>
            <a:r>
              <a:rPr lang="en-US" dirty="0"/>
              <a:t>Product Delivery Manager</a:t>
            </a:r>
          </a:p>
          <a:p>
            <a:pPr lvl="2"/>
            <a:r>
              <a:rPr lang="en-US" dirty="0"/>
              <a:t>Project Manager</a:t>
            </a:r>
          </a:p>
          <a:p>
            <a:pPr lvl="2"/>
            <a:r>
              <a:rPr lang="en-US" dirty="0"/>
              <a:t>.NET Solution Architect</a:t>
            </a:r>
          </a:p>
          <a:p>
            <a:pPr lvl="2"/>
            <a:r>
              <a:rPr lang="en-US" dirty="0"/>
              <a:t>Developer</a:t>
            </a:r>
          </a:p>
          <a:p>
            <a:pPr lvl="1"/>
            <a:r>
              <a:rPr lang="en-US" dirty="0"/>
              <a:t>Community Involvement</a:t>
            </a:r>
          </a:p>
          <a:p>
            <a:pPr lvl="2"/>
            <a:r>
              <a:rPr lang="en-US" dirty="0"/>
              <a:t>Code </a:t>
            </a:r>
            <a:r>
              <a:rPr lang="en-US" dirty="0" err="1"/>
              <a:t>PaLOUsa</a:t>
            </a:r>
            <a:r>
              <a:rPr lang="en-US" dirty="0"/>
              <a:t> Conference Chair</a:t>
            </a:r>
          </a:p>
          <a:p>
            <a:pPr lvl="2"/>
            <a:r>
              <a:rPr lang="en-US" dirty="0"/>
              <a:t>Louisville .NET Meetup Organizer</a:t>
            </a:r>
          </a:p>
          <a:p>
            <a:pPr lvl="2"/>
            <a:r>
              <a:rPr lang="en-US" dirty="0"/>
              <a:t>Louisville Tech Leaders Meetup Organizer</a:t>
            </a:r>
          </a:p>
          <a:p>
            <a:pPr lvl="2"/>
            <a:r>
              <a:rPr lang="en-US" dirty="0"/>
              <a:t>Louisville Tech Ladies Co-Organizer</a:t>
            </a:r>
          </a:p>
          <a:p>
            <a:r>
              <a:rPr lang="en-US" dirty="0">
                <a:solidFill>
                  <a:schemeClr val="bg1"/>
                </a:solidFill>
              </a:rPr>
              <a:t>United States Marine Corps Veteran</a:t>
            </a:r>
          </a:p>
        </p:txBody>
      </p:sp>
      <p:pic>
        <p:nvPicPr>
          <p:cNvPr id="5" name="Picture 4">
            <a:extLst>
              <a:ext uri="{FF2B5EF4-FFF2-40B4-BE49-F238E27FC236}">
                <a16:creationId xmlns:a16="http://schemas.microsoft.com/office/drawing/2014/main" id="{F0D28580-14DE-2FBE-44DE-1396B603B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621" y="1892081"/>
            <a:ext cx="3053034" cy="4268460"/>
          </a:xfrm>
          <a:prstGeom prst="rect">
            <a:avLst/>
          </a:prstGeom>
        </p:spPr>
      </p:pic>
    </p:spTree>
    <p:extLst>
      <p:ext uri="{BB962C8B-B14F-4D97-AF65-F5344CB8AC3E}">
        <p14:creationId xmlns:p14="http://schemas.microsoft.com/office/powerpoint/2010/main" val="115929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7FB92-B36E-B07B-49FB-66056A6180A8}"/>
              </a:ext>
            </a:extLst>
          </p:cNvPr>
          <p:cNvSpPr txBox="1"/>
          <p:nvPr/>
        </p:nvSpPr>
        <p:spPr>
          <a:xfrm>
            <a:off x="9458325" y="6219825"/>
            <a:ext cx="2597634" cy="523220"/>
          </a:xfrm>
          <a:prstGeom prst="rect">
            <a:avLst/>
          </a:prstGeom>
          <a:solidFill>
            <a:srgbClr val="FFF300"/>
          </a:solidFill>
        </p:spPr>
        <p:txBody>
          <a:bodyPr wrap="none" rtlCol="0">
            <a:spAutoFit/>
          </a:bodyPr>
          <a:lstStyle/>
          <a:p>
            <a:r>
              <a:rPr lang="en-US" sz="2800" b="1" dirty="0"/>
              <a:t>Problem Solving</a:t>
            </a:r>
          </a:p>
        </p:txBody>
      </p:sp>
    </p:spTree>
    <p:extLst>
      <p:ext uri="{BB962C8B-B14F-4D97-AF65-F5344CB8AC3E}">
        <p14:creationId xmlns:p14="http://schemas.microsoft.com/office/powerpoint/2010/main" val="4217777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C7D51-50F2-AEF9-0519-E8D6439ABE34}"/>
              </a:ext>
            </a:extLst>
          </p:cNvPr>
          <p:cNvSpPr txBox="1"/>
          <p:nvPr/>
        </p:nvSpPr>
        <p:spPr>
          <a:xfrm>
            <a:off x="10096500" y="6210300"/>
            <a:ext cx="2015167" cy="523220"/>
          </a:xfrm>
          <a:prstGeom prst="rect">
            <a:avLst/>
          </a:prstGeom>
          <a:solidFill>
            <a:srgbClr val="FFF300"/>
          </a:solidFill>
        </p:spPr>
        <p:txBody>
          <a:bodyPr wrap="none" rtlCol="0">
            <a:spAutoFit/>
          </a:bodyPr>
          <a:lstStyle/>
          <a:p>
            <a:r>
              <a:rPr lang="en-US" sz="2800" b="1" dirty="0"/>
              <a:t>Adaptability</a:t>
            </a:r>
          </a:p>
        </p:txBody>
      </p:sp>
    </p:spTree>
    <p:extLst>
      <p:ext uri="{BB962C8B-B14F-4D97-AF65-F5344CB8AC3E}">
        <p14:creationId xmlns:p14="http://schemas.microsoft.com/office/powerpoint/2010/main" val="3188657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099462-AB99-8550-6714-7865C44519A5}"/>
              </a:ext>
            </a:extLst>
          </p:cNvPr>
          <p:cNvSpPr txBox="1"/>
          <p:nvPr/>
        </p:nvSpPr>
        <p:spPr>
          <a:xfrm>
            <a:off x="9896475" y="6229350"/>
            <a:ext cx="2193677" cy="523220"/>
          </a:xfrm>
          <a:prstGeom prst="rect">
            <a:avLst/>
          </a:prstGeom>
          <a:solidFill>
            <a:srgbClr val="FFF300"/>
          </a:solidFill>
        </p:spPr>
        <p:txBody>
          <a:bodyPr wrap="none" rtlCol="0">
            <a:spAutoFit/>
          </a:bodyPr>
          <a:lstStyle/>
          <a:p>
            <a:r>
              <a:rPr lang="en-US" sz="2800" b="1" dirty="0"/>
              <a:t>Quality Focus</a:t>
            </a:r>
          </a:p>
        </p:txBody>
      </p:sp>
    </p:spTree>
    <p:extLst>
      <p:ext uri="{BB962C8B-B14F-4D97-AF65-F5344CB8AC3E}">
        <p14:creationId xmlns:p14="http://schemas.microsoft.com/office/powerpoint/2010/main" val="420433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82BBF9-2CE9-9589-A1B5-8FF80ADCB6DB}"/>
              </a:ext>
            </a:extLst>
          </p:cNvPr>
          <p:cNvSpPr txBox="1"/>
          <p:nvPr/>
        </p:nvSpPr>
        <p:spPr>
          <a:xfrm>
            <a:off x="9534525" y="6191250"/>
            <a:ext cx="2496389" cy="523220"/>
          </a:xfrm>
          <a:prstGeom prst="rect">
            <a:avLst/>
          </a:prstGeom>
          <a:solidFill>
            <a:srgbClr val="FFF300"/>
          </a:solidFill>
        </p:spPr>
        <p:txBody>
          <a:bodyPr wrap="none" rtlCol="0">
            <a:spAutoFit/>
          </a:bodyPr>
          <a:lstStyle/>
          <a:p>
            <a:r>
              <a:rPr lang="en-US" sz="2800" b="1" dirty="0"/>
              <a:t>Follow Through</a:t>
            </a:r>
          </a:p>
        </p:txBody>
      </p:sp>
    </p:spTree>
    <p:extLst>
      <p:ext uri="{BB962C8B-B14F-4D97-AF65-F5344CB8AC3E}">
        <p14:creationId xmlns:p14="http://schemas.microsoft.com/office/powerpoint/2010/main" val="356898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F47591-845D-1905-2E71-79E8406E9EEC}"/>
              </a:ext>
            </a:extLst>
          </p:cNvPr>
          <p:cNvSpPr txBox="1"/>
          <p:nvPr/>
        </p:nvSpPr>
        <p:spPr>
          <a:xfrm>
            <a:off x="9058275" y="6191250"/>
            <a:ext cx="3024482" cy="523220"/>
          </a:xfrm>
          <a:prstGeom prst="rect">
            <a:avLst/>
          </a:prstGeom>
          <a:solidFill>
            <a:srgbClr val="FFF300"/>
          </a:solidFill>
        </p:spPr>
        <p:txBody>
          <a:bodyPr wrap="none" rtlCol="0">
            <a:spAutoFit/>
          </a:bodyPr>
          <a:lstStyle/>
          <a:p>
            <a:r>
              <a:rPr lang="en-US" sz="2800" b="1" dirty="0"/>
              <a:t>Build Relationships</a:t>
            </a:r>
          </a:p>
        </p:txBody>
      </p:sp>
    </p:spTree>
    <p:extLst>
      <p:ext uri="{BB962C8B-B14F-4D97-AF65-F5344CB8AC3E}">
        <p14:creationId xmlns:p14="http://schemas.microsoft.com/office/powerpoint/2010/main" val="2390049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973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07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EF39BC-E50A-38F2-B2EA-D040E6C502BD}"/>
              </a:ext>
            </a:extLst>
          </p:cNvPr>
          <p:cNvSpPr txBox="1"/>
          <p:nvPr/>
        </p:nvSpPr>
        <p:spPr>
          <a:xfrm>
            <a:off x="7724775" y="6267450"/>
            <a:ext cx="4400435" cy="523220"/>
          </a:xfrm>
          <a:prstGeom prst="rect">
            <a:avLst/>
          </a:prstGeom>
          <a:solidFill>
            <a:srgbClr val="FFF300"/>
          </a:solidFill>
        </p:spPr>
        <p:txBody>
          <a:bodyPr wrap="none" rtlCol="0">
            <a:spAutoFit/>
          </a:bodyPr>
          <a:lstStyle/>
          <a:p>
            <a:r>
              <a:rPr lang="en-US" sz="2800" b="1" dirty="0"/>
              <a:t>Encourage Creative Thinking</a:t>
            </a:r>
          </a:p>
        </p:txBody>
      </p:sp>
    </p:spTree>
    <p:extLst>
      <p:ext uri="{BB962C8B-B14F-4D97-AF65-F5344CB8AC3E}">
        <p14:creationId xmlns:p14="http://schemas.microsoft.com/office/powerpoint/2010/main" val="4046256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C91CEB-1967-BA46-93ED-C0A24CE71390}"/>
              </a:ext>
            </a:extLst>
          </p:cNvPr>
          <p:cNvSpPr txBox="1"/>
          <p:nvPr/>
        </p:nvSpPr>
        <p:spPr>
          <a:xfrm>
            <a:off x="9696450" y="6238875"/>
            <a:ext cx="2396362" cy="523220"/>
          </a:xfrm>
          <a:prstGeom prst="rect">
            <a:avLst/>
          </a:prstGeom>
          <a:solidFill>
            <a:srgbClr val="FFF300"/>
          </a:solidFill>
        </p:spPr>
        <p:txBody>
          <a:bodyPr wrap="none" rtlCol="0">
            <a:spAutoFit/>
          </a:bodyPr>
          <a:lstStyle/>
          <a:p>
            <a:r>
              <a:rPr lang="en-US" sz="2800" b="1" dirty="0"/>
              <a:t>Empowerment</a:t>
            </a:r>
          </a:p>
        </p:txBody>
      </p:sp>
    </p:spTree>
    <p:extLst>
      <p:ext uri="{BB962C8B-B14F-4D97-AF65-F5344CB8AC3E}">
        <p14:creationId xmlns:p14="http://schemas.microsoft.com/office/powerpoint/2010/main" val="2804594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18A43-4EE6-F2E1-5CC0-79C048013A65}"/>
              </a:ext>
            </a:extLst>
          </p:cNvPr>
          <p:cNvSpPr txBox="1"/>
          <p:nvPr/>
        </p:nvSpPr>
        <p:spPr>
          <a:xfrm>
            <a:off x="9372600" y="6306205"/>
            <a:ext cx="2677784" cy="523220"/>
          </a:xfrm>
          <a:prstGeom prst="rect">
            <a:avLst/>
          </a:prstGeom>
          <a:solidFill>
            <a:srgbClr val="FFF300"/>
          </a:solidFill>
        </p:spPr>
        <p:txBody>
          <a:bodyPr wrap="none" rtlCol="0">
            <a:spAutoFit/>
          </a:bodyPr>
          <a:lstStyle/>
          <a:p>
            <a:r>
              <a:rPr lang="en-US" sz="2800" b="1" dirty="0"/>
              <a:t>Lead by Example</a:t>
            </a:r>
          </a:p>
        </p:txBody>
      </p:sp>
    </p:spTree>
    <p:extLst>
      <p:ext uri="{BB962C8B-B14F-4D97-AF65-F5344CB8AC3E}">
        <p14:creationId xmlns:p14="http://schemas.microsoft.com/office/powerpoint/2010/main" val="275013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644-08CD-4913-990A-A77055324E78}"/>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3E405970-7A3A-033B-8639-933A064EC44F}"/>
              </a:ext>
            </a:extLst>
          </p:cNvPr>
          <p:cNvSpPr>
            <a:spLocks noGrp="1"/>
          </p:cNvSpPr>
          <p:nvPr>
            <p:ph idx="1"/>
          </p:nvPr>
        </p:nvSpPr>
        <p:spPr/>
        <p:txBody>
          <a:bodyPr>
            <a:normAutofit fontScale="92500" lnSpcReduction="20000"/>
          </a:bodyPr>
          <a:lstStyle/>
          <a:p>
            <a:r>
              <a:rPr lang="en-US" dirty="0"/>
              <a:t>Director of Architecture at Aline</a:t>
            </a:r>
          </a:p>
          <a:p>
            <a:pPr lvl="1"/>
            <a:r>
              <a:rPr lang="en-US" dirty="0"/>
              <a:t>Previous Positions</a:t>
            </a:r>
          </a:p>
          <a:p>
            <a:pPr lvl="2"/>
            <a:r>
              <a:rPr lang="en-US" dirty="0"/>
              <a:t>Director of Software Development</a:t>
            </a:r>
          </a:p>
          <a:p>
            <a:pPr lvl="2"/>
            <a:r>
              <a:rPr lang="en-US" dirty="0"/>
              <a:t>Data &amp; Solutions Architect</a:t>
            </a:r>
          </a:p>
          <a:p>
            <a:pPr lvl="2"/>
            <a:r>
              <a:rPr lang="en-US" dirty="0"/>
              <a:t>Service Delivery Manager</a:t>
            </a:r>
          </a:p>
          <a:p>
            <a:pPr lvl="2"/>
            <a:r>
              <a:rPr lang="en-US" dirty="0"/>
              <a:t>Product Delivery Manager</a:t>
            </a:r>
          </a:p>
          <a:p>
            <a:pPr lvl="2"/>
            <a:r>
              <a:rPr lang="en-US" dirty="0"/>
              <a:t>Project Manager</a:t>
            </a:r>
          </a:p>
          <a:p>
            <a:pPr lvl="2"/>
            <a:r>
              <a:rPr lang="en-US" dirty="0"/>
              <a:t>.NET Solution Architect</a:t>
            </a:r>
          </a:p>
          <a:p>
            <a:pPr lvl="2"/>
            <a:r>
              <a:rPr lang="en-US" dirty="0"/>
              <a:t>Developer</a:t>
            </a:r>
          </a:p>
          <a:p>
            <a:pPr lvl="1"/>
            <a:r>
              <a:rPr lang="en-US" dirty="0"/>
              <a:t>Community Involvement</a:t>
            </a:r>
          </a:p>
          <a:p>
            <a:pPr lvl="2"/>
            <a:r>
              <a:rPr lang="en-US" dirty="0"/>
              <a:t>Code </a:t>
            </a:r>
            <a:r>
              <a:rPr lang="en-US" dirty="0" err="1"/>
              <a:t>PaLOUsa</a:t>
            </a:r>
            <a:r>
              <a:rPr lang="en-US" dirty="0"/>
              <a:t> Conference Chair</a:t>
            </a:r>
          </a:p>
          <a:p>
            <a:pPr lvl="2"/>
            <a:r>
              <a:rPr lang="en-US" dirty="0"/>
              <a:t>Louisville .NET Meetup Organizer</a:t>
            </a:r>
          </a:p>
          <a:p>
            <a:pPr lvl="2"/>
            <a:r>
              <a:rPr lang="en-US" dirty="0"/>
              <a:t>Louisville Tech Leaders Meetup Organizer</a:t>
            </a:r>
          </a:p>
          <a:p>
            <a:pPr lvl="2"/>
            <a:r>
              <a:rPr lang="en-US" dirty="0"/>
              <a:t>Louisville Tech Ladies Co-Organizer</a:t>
            </a:r>
          </a:p>
          <a:p>
            <a:r>
              <a:rPr lang="en-US" dirty="0"/>
              <a:t>United States Marine Corps Veteran</a:t>
            </a:r>
          </a:p>
        </p:txBody>
      </p:sp>
      <p:pic>
        <p:nvPicPr>
          <p:cNvPr id="5" name="Picture 4">
            <a:extLst>
              <a:ext uri="{FF2B5EF4-FFF2-40B4-BE49-F238E27FC236}">
                <a16:creationId xmlns:a16="http://schemas.microsoft.com/office/drawing/2014/main" id="{F0D28580-14DE-2FBE-44DE-1396B603BD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56365" y="1892081"/>
            <a:ext cx="3041545" cy="4268460"/>
          </a:xfrm>
          <a:prstGeom prst="rect">
            <a:avLst/>
          </a:prstGeom>
        </p:spPr>
      </p:pic>
    </p:spTree>
    <p:extLst>
      <p:ext uri="{BB962C8B-B14F-4D97-AF65-F5344CB8AC3E}">
        <p14:creationId xmlns:p14="http://schemas.microsoft.com/office/powerpoint/2010/main" val="3337914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53E3F1-26D5-5087-FC1B-36BA441C17C0}"/>
              </a:ext>
            </a:extLst>
          </p:cNvPr>
          <p:cNvSpPr txBox="1"/>
          <p:nvPr/>
        </p:nvSpPr>
        <p:spPr>
          <a:xfrm>
            <a:off x="8610600" y="6229350"/>
            <a:ext cx="3506088" cy="523220"/>
          </a:xfrm>
          <a:prstGeom prst="rect">
            <a:avLst/>
          </a:prstGeom>
          <a:solidFill>
            <a:srgbClr val="FFF300"/>
          </a:solidFill>
        </p:spPr>
        <p:txBody>
          <a:bodyPr wrap="none" rtlCol="0">
            <a:spAutoFit/>
          </a:bodyPr>
          <a:lstStyle/>
          <a:p>
            <a:r>
              <a:rPr lang="en-US" sz="2800" b="1" dirty="0"/>
              <a:t>Identify Opportunities</a:t>
            </a:r>
          </a:p>
        </p:txBody>
      </p:sp>
    </p:spTree>
    <p:extLst>
      <p:ext uri="{BB962C8B-B14F-4D97-AF65-F5344CB8AC3E}">
        <p14:creationId xmlns:p14="http://schemas.microsoft.com/office/powerpoint/2010/main" val="243736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BAF847-95A8-4AF1-DA31-E821E7B5B727}"/>
              </a:ext>
            </a:extLst>
          </p:cNvPr>
          <p:cNvSpPr txBox="1"/>
          <p:nvPr/>
        </p:nvSpPr>
        <p:spPr>
          <a:xfrm>
            <a:off x="10239375" y="6210300"/>
            <a:ext cx="1853456" cy="523220"/>
          </a:xfrm>
          <a:prstGeom prst="rect">
            <a:avLst/>
          </a:prstGeom>
          <a:solidFill>
            <a:srgbClr val="FFF300"/>
          </a:solidFill>
        </p:spPr>
        <p:txBody>
          <a:bodyPr wrap="none" rtlCol="0">
            <a:spAutoFit/>
          </a:bodyPr>
          <a:lstStyle/>
          <a:p>
            <a:r>
              <a:rPr lang="en-US" sz="2800" b="1" dirty="0"/>
              <a:t>Risk-Taking</a:t>
            </a:r>
          </a:p>
        </p:txBody>
      </p:sp>
    </p:spTree>
    <p:extLst>
      <p:ext uri="{BB962C8B-B14F-4D97-AF65-F5344CB8AC3E}">
        <p14:creationId xmlns:p14="http://schemas.microsoft.com/office/powerpoint/2010/main" val="3974613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08026-D82E-BE22-0372-D4C5F80AF8A9}"/>
              </a:ext>
            </a:extLst>
          </p:cNvPr>
          <p:cNvSpPr txBox="1"/>
          <p:nvPr/>
        </p:nvSpPr>
        <p:spPr>
          <a:xfrm>
            <a:off x="8342116" y="6248400"/>
            <a:ext cx="3802259" cy="523220"/>
          </a:xfrm>
          <a:prstGeom prst="rect">
            <a:avLst/>
          </a:prstGeom>
          <a:solidFill>
            <a:srgbClr val="FFF300"/>
          </a:solidFill>
        </p:spPr>
        <p:txBody>
          <a:bodyPr wrap="none" rtlCol="0">
            <a:spAutoFit/>
          </a:bodyPr>
          <a:lstStyle/>
          <a:p>
            <a:r>
              <a:rPr lang="en-US" sz="2800" b="1" dirty="0"/>
              <a:t>Problem-Solving Culture</a:t>
            </a:r>
          </a:p>
        </p:txBody>
      </p:sp>
    </p:spTree>
    <p:extLst>
      <p:ext uri="{BB962C8B-B14F-4D97-AF65-F5344CB8AC3E}">
        <p14:creationId xmlns:p14="http://schemas.microsoft.com/office/powerpoint/2010/main" val="1823211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A5B804-222C-11B9-C651-DE5A1EC19C06}"/>
              </a:ext>
            </a:extLst>
          </p:cNvPr>
          <p:cNvSpPr txBox="1"/>
          <p:nvPr/>
        </p:nvSpPr>
        <p:spPr>
          <a:xfrm>
            <a:off x="9420225" y="6238875"/>
            <a:ext cx="2614818" cy="523220"/>
          </a:xfrm>
          <a:prstGeom prst="rect">
            <a:avLst/>
          </a:prstGeom>
          <a:solidFill>
            <a:srgbClr val="FFF300"/>
          </a:solidFill>
        </p:spPr>
        <p:txBody>
          <a:bodyPr wrap="none" rtlCol="0">
            <a:spAutoFit/>
          </a:bodyPr>
          <a:lstStyle/>
          <a:p>
            <a:r>
              <a:rPr lang="en-US" sz="2800" b="1" dirty="0"/>
              <a:t>Innovation Time</a:t>
            </a:r>
          </a:p>
        </p:txBody>
      </p:sp>
    </p:spTree>
    <p:extLst>
      <p:ext uri="{BB962C8B-B14F-4D97-AF65-F5344CB8AC3E}">
        <p14:creationId xmlns:p14="http://schemas.microsoft.com/office/powerpoint/2010/main" val="444279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BE854F-2AC0-86E3-4798-3563F10E5764}"/>
              </a:ext>
            </a:extLst>
          </p:cNvPr>
          <p:cNvSpPr txBox="1"/>
          <p:nvPr/>
        </p:nvSpPr>
        <p:spPr>
          <a:xfrm>
            <a:off x="8343900" y="6238875"/>
            <a:ext cx="3747308" cy="523220"/>
          </a:xfrm>
          <a:prstGeom prst="rect">
            <a:avLst/>
          </a:prstGeom>
          <a:solidFill>
            <a:srgbClr val="FFF300"/>
          </a:solidFill>
        </p:spPr>
        <p:txBody>
          <a:bodyPr wrap="none" rtlCol="0">
            <a:spAutoFit/>
          </a:bodyPr>
          <a:lstStyle/>
          <a:p>
            <a:r>
              <a:rPr lang="en-US" sz="2800" b="1" dirty="0"/>
              <a:t>Recognition of Initiative</a:t>
            </a:r>
          </a:p>
        </p:txBody>
      </p:sp>
    </p:spTree>
    <p:extLst>
      <p:ext uri="{BB962C8B-B14F-4D97-AF65-F5344CB8AC3E}">
        <p14:creationId xmlns:p14="http://schemas.microsoft.com/office/powerpoint/2010/main" val="4097178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351789-DE2B-05B9-3590-A285C3116105}"/>
              </a:ext>
            </a:extLst>
          </p:cNvPr>
          <p:cNvSpPr txBox="1"/>
          <p:nvPr/>
        </p:nvSpPr>
        <p:spPr>
          <a:xfrm>
            <a:off x="9467850" y="6229350"/>
            <a:ext cx="2608406" cy="523220"/>
          </a:xfrm>
          <a:prstGeom prst="rect">
            <a:avLst/>
          </a:prstGeom>
          <a:solidFill>
            <a:srgbClr val="FFF300"/>
          </a:solidFill>
        </p:spPr>
        <p:txBody>
          <a:bodyPr wrap="none" rtlCol="0">
            <a:spAutoFit/>
          </a:bodyPr>
          <a:lstStyle/>
          <a:p>
            <a:r>
              <a:rPr lang="en-US" sz="2800" b="1" dirty="0"/>
              <a:t>Align with Goals</a:t>
            </a:r>
          </a:p>
        </p:txBody>
      </p:sp>
    </p:spTree>
    <p:extLst>
      <p:ext uri="{BB962C8B-B14F-4D97-AF65-F5344CB8AC3E}">
        <p14:creationId xmlns:p14="http://schemas.microsoft.com/office/powerpoint/2010/main" val="733307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0C5E05-6A63-8F30-37E1-C8837C731FBC}"/>
              </a:ext>
            </a:extLst>
          </p:cNvPr>
          <p:cNvSpPr txBox="1"/>
          <p:nvPr/>
        </p:nvSpPr>
        <p:spPr>
          <a:xfrm>
            <a:off x="7391400" y="6219825"/>
            <a:ext cx="4683013" cy="523220"/>
          </a:xfrm>
          <a:prstGeom prst="rect">
            <a:avLst/>
          </a:prstGeom>
          <a:solidFill>
            <a:srgbClr val="FFF300"/>
          </a:solidFill>
        </p:spPr>
        <p:txBody>
          <a:bodyPr wrap="none" rtlCol="0">
            <a:spAutoFit/>
          </a:bodyPr>
          <a:lstStyle/>
          <a:p>
            <a:r>
              <a:rPr lang="en-US" sz="2800" b="1" dirty="0"/>
              <a:t>Provide Resource and Support</a:t>
            </a:r>
          </a:p>
        </p:txBody>
      </p:sp>
    </p:spTree>
    <p:extLst>
      <p:ext uri="{BB962C8B-B14F-4D97-AF65-F5344CB8AC3E}">
        <p14:creationId xmlns:p14="http://schemas.microsoft.com/office/powerpoint/2010/main" val="1193427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FD6A19-98DC-13DB-4CD4-98C733CA743A}"/>
              </a:ext>
            </a:extLst>
          </p:cNvPr>
          <p:cNvSpPr txBox="1"/>
          <p:nvPr/>
        </p:nvSpPr>
        <p:spPr>
          <a:xfrm>
            <a:off x="9124950" y="6210300"/>
            <a:ext cx="2909194" cy="523220"/>
          </a:xfrm>
          <a:prstGeom prst="rect">
            <a:avLst/>
          </a:prstGeom>
          <a:solidFill>
            <a:srgbClr val="FFF300"/>
          </a:solidFill>
        </p:spPr>
        <p:txBody>
          <a:bodyPr wrap="none" rtlCol="0">
            <a:spAutoFit/>
          </a:bodyPr>
          <a:lstStyle/>
          <a:p>
            <a:r>
              <a:rPr lang="en-US" sz="2800" b="1" dirty="0"/>
              <a:t>Learn from Failure</a:t>
            </a:r>
          </a:p>
        </p:txBody>
      </p:sp>
    </p:spTree>
    <p:extLst>
      <p:ext uri="{BB962C8B-B14F-4D97-AF65-F5344CB8AC3E}">
        <p14:creationId xmlns:p14="http://schemas.microsoft.com/office/powerpoint/2010/main" val="3265509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636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174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885C56-6052-6D72-186B-3371A267A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57" y="1331406"/>
            <a:ext cx="5385349" cy="4195187"/>
          </a:xfrm>
          <a:prstGeom prst="rect">
            <a:avLst/>
          </a:prstGeom>
        </p:spPr>
      </p:pic>
      <p:sp>
        <p:nvSpPr>
          <p:cNvPr id="4" name="TextBox 3">
            <a:extLst>
              <a:ext uri="{FF2B5EF4-FFF2-40B4-BE49-F238E27FC236}">
                <a16:creationId xmlns:a16="http://schemas.microsoft.com/office/drawing/2014/main" id="{BF894C5D-9573-1314-8807-92D1C2D47933}"/>
              </a:ext>
            </a:extLst>
          </p:cNvPr>
          <p:cNvSpPr txBox="1"/>
          <p:nvPr/>
        </p:nvSpPr>
        <p:spPr>
          <a:xfrm>
            <a:off x="6240026" y="1467059"/>
            <a:ext cx="5594201" cy="2246769"/>
          </a:xfrm>
          <a:prstGeom prst="rect">
            <a:avLst/>
          </a:prstGeom>
          <a:noFill/>
        </p:spPr>
        <p:txBody>
          <a:bodyPr wrap="square" rtlCol="0">
            <a:spAutoFit/>
          </a:bodyPr>
          <a:lstStyle/>
          <a:p>
            <a:r>
              <a:rPr lang="en-US" sz="2800" dirty="0">
                <a:solidFill>
                  <a:schemeClr val="bg1"/>
                </a:solidFill>
                <a:latin typeface="Kamerik205 7" panose="020B0803030600090004" pitchFamily="34" charset="0"/>
              </a:rPr>
              <a:t>Some people spend an entire lifetime wondering if they made a difference.  The Marines don’t have that problem</a:t>
            </a:r>
          </a:p>
        </p:txBody>
      </p:sp>
      <p:sp>
        <p:nvSpPr>
          <p:cNvPr id="5" name="TextBox 4">
            <a:extLst>
              <a:ext uri="{FF2B5EF4-FFF2-40B4-BE49-F238E27FC236}">
                <a16:creationId xmlns:a16="http://schemas.microsoft.com/office/drawing/2014/main" id="{231C16BC-4B16-EDC3-1372-93EF01456998}"/>
              </a:ext>
            </a:extLst>
          </p:cNvPr>
          <p:cNvSpPr txBox="1"/>
          <p:nvPr/>
        </p:nvSpPr>
        <p:spPr>
          <a:xfrm>
            <a:off x="6240026" y="3713828"/>
            <a:ext cx="2336409" cy="523220"/>
          </a:xfrm>
          <a:prstGeom prst="rect">
            <a:avLst/>
          </a:prstGeom>
          <a:noFill/>
        </p:spPr>
        <p:txBody>
          <a:bodyPr wrap="none" rtlCol="0">
            <a:spAutoFit/>
          </a:bodyPr>
          <a:lstStyle/>
          <a:p>
            <a:r>
              <a:rPr lang="en-US" sz="2800" dirty="0">
                <a:solidFill>
                  <a:srgbClr val="CC9900"/>
                </a:solidFill>
              </a:rPr>
              <a:t>Ronald Reagan</a:t>
            </a:r>
          </a:p>
        </p:txBody>
      </p:sp>
    </p:spTree>
    <p:extLst>
      <p:ext uri="{BB962C8B-B14F-4D97-AF65-F5344CB8AC3E}">
        <p14:creationId xmlns:p14="http://schemas.microsoft.com/office/powerpoint/2010/main" val="1371037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3D141A-753F-D6E6-D7F7-33CD98DB4683}"/>
              </a:ext>
            </a:extLst>
          </p:cNvPr>
          <p:cNvSpPr txBox="1"/>
          <p:nvPr/>
        </p:nvSpPr>
        <p:spPr>
          <a:xfrm>
            <a:off x="10144125" y="6248400"/>
            <a:ext cx="1947969" cy="523220"/>
          </a:xfrm>
          <a:prstGeom prst="rect">
            <a:avLst/>
          </a:prstGeom>
          <a:solidFill>
            <a:srgbClr val="FFF300"/>
          </a:solidFill>
        </p:spPr>
        <p:txBody>
          <a:bodyPr wrap="none" rtlCol="0">
            <a:spAutoFit/>
          </a:bodyPr>
          <a:lstStyle/>
          <a:p>
            <a:r>
              <a:rPr lang="en-US" sz="2800" b="1" dirty="0"/>
              <a:t>Clear Vision</a:t>
            </a:r>
          </a:p>
        </p:txBody>
      </p:sp>
    </p:spTree>
    <p:extLst>
      <p:ext uri="{BB962C8B-B14F-4D97-AF65-F5344CB8AC3E}">
        <p14:creationId xmlns:p14="http://schemas.microsoft.com/office/powerpoint/2010/main" val="41323492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5EEF-CFB3-CFDF-92A9-18191303630D}"/>
              </a:ext>
            </a:extLst>
          </p:cNvPr>
          <p:cNvSpPr txBox="1"/>
          <p:nvPr/>
        </p:nvSpPr>
        <p:spPr>
          <a:xfrm>
            <a:off x="8963025" y="6210300"/>
            <a:ext cx="3076868" cy="523220"/>
          </a:xfrm>
          <a:prstGeom prst="rect">
            <a:avLst/>
          </a:prstGeom>
          <a:solidFill>
            <a:srgbClr val="FFF300"/>
          </a:solidFill>
        </p:spPr>
        <p:txBody>
          <a:bodyPr wrap="none" rtlCol="0">
            <a:spAutoFit/>
          </a:bodyPr>
          <a:lstStyle/>
          <a:p>
            <a:r>
              <a:rPr lang="en-US" sz="2800" b="1" dirty="0"/>
              <a:t>Gather Information</a:t>
            </a:r>
          </a:p>
        </p:txBody>
      </p:sp>
    </p:spTree>
    <p:extLst>
      <p:ext uri="{BB962C8B-B14F-4D97-AF65-F5344CB8AC3E}">
        <p14:creationId xmlns:p14="http://schemas.microsoft.com/office/powerpoint/2010/main" val="833097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57F784-25D1-AA31-5A46-1C425EC8EA23}"/>
              </a:ext>
            </a:extLst>
          </p:cNvPr>
          <p:cNvSpPr txBox="1"/>
          <p:nvPr/>
        </p:nvSpPr>
        <p:spPr>
          <a:xfrm>
            <a:off x="10563225" y="6248400"/>
            <a:ext cx="1530932" cy="523220"/>
          </a:xfrm>
          <a:prstGeom prst="rect">
            <a:avLst/>
          </a:prstGeom>
          <a:solidFill>
            <a:srgbClr val="FFF300"/>
          </a:solidFill>
        </p:spPr>
        <p:txBody>
          <a:bodyPr wrap="none" rtlCol="0">
            <a:spAutoFit/>
          </a:bodyPr>
          <a:lstStyle/>
          <a:p>
            <a:r>
              <a:rPr lang="en-US" sz="2800" b="1" dirty="0"/>
              <a:t>Prioritize</a:t>
            </a:r>
          </a:p>
        </p:txBody>
      </p:sp>
    </p:spTree>
    <p:extLst>
      <p:ext uri="{BB962C8B-B14F-4D97-AF65-F5344CB8AC3E}">
        <p14:creationId xmlns:p14="http://schemas.microsoft.com/office/powerpoint/2010/main" val="2644630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E3A143-4C2D-4AAE-F730-CB7C46CB7316}"/>
              </a:ext>
            </a:extLst>
          </p:cNvPr>
          <p:cNvSpPr txBox="1"/>
          <p:nvPr/>
        </p:nvSpPr>
        <p:spPr>
          <a:xfrm>
            <a:off x="9486900" y="6200775"/>
            <a:ext cx="2540632" cy="523220"/>
          </a:xfrm>
          <a:prstGeom prst="rect">
            <a:avLst/>
          </a:prstGeom>
          <a:solidFill>
            <a:srgbClr val="FFF300"/>
          </a:solidFill>
        </p:spPr>
        <p:txBody>
          <a:bodyPr wrap="none" rtlCol="0">
            <a:spAutoFit/>
          </a:bodyPr>
          <a:lstStyle/>
          <a:p>
            <a:r>
              <a:rPr lang="en-US" sz="2800" b="1" dirty="0"/>
              <a:t>Rapid Response</a:t>
            </a:r>
          </a:p>
        </p:txBody>
      </p:sp>
    </p:spTree>
    <p:extLst>
      <p:ext uri="{BB962C8B-B14F-4D97-AF65-F5344CB8AC3E}">
        <p14:creationId xmlns:p14="http://schemas.microsoft.com/office/powerpoint/2010/main" val="1419801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C86A5E-53BE-70E0-9AE9-FB3931DAC136}"/>
              </a:ext>
            </a:extLst>
          </p:cNvPr>
          <p:cNvSpPr txBox="1"/>
          <p:nvPr/>
        </p:nvSpPr>
        <p:spPr>
          <a:xfrm>
            <a:off x="8334375" y="6210300"/>
            <a:ext cx="3731406" cy="523220"/>
          </a:xfrm>
          <a:prstGeom prst="rect">
            <a:avLst/>
          </a:prstGeom>
          <a:solidFill>
            <a:srgbClr val="FFF300"/>
          </a:solidFill>
        </p:spPr>
        <p:txBody>
          <a:bodyPr wrap="none" rtlCol="0">
            <a:spAutoFit/>
          </a:bodyPr>
          <a:lstStyle/>
          <a:p>
            <a:r>
              <a:rPr lang="en-US" sz="2800" b="1" dirty="0"/>
              <a:t>Analysis-Action Balance</a:t>
            </a:r>
          </a:p>
        </p:txBody>
      </p:sp>
    </p:spTree>
    <p:extLst>
      <p:ext uri="{BB962C8B-B14F-4D97-AF65-F5344CB8AC3E}">
        <p14:creationId xmlns:p14="http://schemas.microsoft.com/office/powerpoint/2010/main" val="2169508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A34947-5795-151B-A099-464F975747E3}"/>
              </a:ext>
            </a:extLst>
          </p:cNvPr>
          <p:cNvSpPr txBox="1"/>
          <p:nvPr/>
        </p:nvSpPr>
        <p:spPr>
          <a:xfrm>
            <a:off x="9972675" y="6200775"/>
            <a:ext cx="2077364" cy="523220"/>
          </a:xfrm>
          <a:prstGeom prst="rect">
            <a:avLst/>
          </a:prstGeom>
          <a:solidFill>
            <a:srgbClr val="FFF300"/>
          </a:solidFill>
        </p:spPr>
        <p:txBody>
          <a:bodyPr wrap="none" rtlCol="0">
            <a:spAutoFit/>
          </a:bodyPr>
          <a:lstStyle/>
          <a:p>
            <a:r>
              <a:rPr lang="en-US" sz="2800" b="1" dirty="0"/>
              <a:t>Consultation</a:t>
            </a:r>
          </a:p>
        </p:txBody>
      </p:sp>
    </p:spTree>
    <p:extLst>
      <p:ext uri="{BB962C8B-B14F-4D97-AF65-F5344CB8AC3E}">
        <p14:creationId xmlns:p14="http://schemas.microsoft.com/office/powerpoint/2010/main" val="30309228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F3726F-0D40-0AF1-D06D-B122B7577357}"/>
              </a:ext>
            </a:extLst>
          </p:cNvPr>
          <p:cNvSpPr txBox="1"/>
          <p:nvPr/>
        </p:nvSpPr>
        <p:spPr>
          <a:xfrm>
            <a:off x="9153525" y="6219825"/>
            <a:ext cx="2868927" cy="523220"/>
          </a:xfrm>
          <a:prstGeom prst="rect">
            <a:avLst/>
          </a:prstGeom>
          <a:solidFill>
            <a:srgbClr val="FFF300"/>
          </a:solidFill>
        </p:spPr>
        <p:txBody>
          <a:bodyPr wrap="none" rtlCol="0">
            <a:spAutoFit/>
          </a:bodyPr>
          <a:lstStyle/>
          <a:p>
            <a:r>
              <a:rPr lang="en-US" sz="2800" b="1" dirty="0"/>
              <a:t>Risk Management</a:t>
            </a:r>
          </a:p>
        </p:txBody>
      </p:sp>
    </p:spTree>
    <p:extLst>
      <p:ext uri="{BB962C8B-B14F-4D97-AF65-F5344CB8AC3E}">
        <p14:creationId xmlns:p14="http://schemas.microsoft.com/office/powerpoint/2010/main" val="6932834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F3A399-1D6D-E2B7-3CF9-A14528F2AE47}"/>
              </a:ext>
            </a:extLst>
          </p:cNvPr>
          <p:cNvSpPr txBox="1"/>
          <p:nvPr/>
        </p:nvSpPr>
        <p:spPr>
          <a:xfrm>
            <a:off x="9153525" y="6257925"/>
            <a:ext cx="2865913" cy="523220"/>
          </a:xfrm>
          <a:prstGeom prst="rect">
            <a:avLst/>
          </a:prstGeom>
          <a:solidFill>
            <a:srgbClr val="FFF300"/>
          </a:solidFill>
        </p:spPr>
        <p:txBody>
          <a:bodyPr wrap="none" rtlCol="0">
            <a:spAutoFit/>
          </a:bodyPr>
          <a:lstStyle/>
          <a:p>
            <a:r>
              <a:rPr lang="en-US" sz="2800" b="1" dirty="0"/>
              <a:t>Long-Term Impact</a:t>
            </a:r>
          </a:p>
        </p:txBody>
      </p:sp>
    </p:spTree>
    <p:extLst>
      <p:ext uri="{BB962C8B-B14F-4D97-AF65-F5344CB8AC3E}">
        <p14:creationId xmlns:p14="http://schemas.microsoft.com/office/powerpoint/2010/main" val="1458327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6AA305-F085-FB5B-650E-6C4C6460F8D0}"/>
              </a:ext>
            </a:extLst>
          </p:cNvPr>
          <p:cNvSpPr txBox="1"/>
          <p:nvPr/>
        </p:nvSpPr>
        <p:spPr>
          <a:xfrm>
            <a:off x="10029825" y="6238875"/>
            <a:ext cx="2015167" cy="523220"/>
          </a:xfrm>
          <a:prstGeom prst="rect">
            <a:avLst/>
          </a:prstGeom>
          <a:solidFill>
            <a:srgbClr val="FFF300"/>
          </a:solidFill>
        </p:spPr>
        <p:txBody>
          <a:bodyPr wrap="none" rtlCol="0">
            <a:spAutoFit/>
          </a:bodyPr>
          <a:lstStyle/>
          <a:p>
            <a:r>
              <a:rPr lang="en-US" sz="2800" b="1" dirty="0"/>
              <a:t>Adaptability</a:t>
            </a:r>
          </a:p>
        </p:txBody>
      </p:sp>
    </p:spTree>
    <p:extLst>
      <p:ext uri="{BB962C8B-B14F-4D97-AF65-F5344CB8AC3E}">
        <p14:creationId xmlns:p14="http://schemas.microsoft.com/office/powerpoint/2010/main" val="552934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380393-B5BF-5F27-B682-328458935251}"/>
              </a:ext>
            </a:extLst>
          </p:cNvPr>
          <p:cNvSpPr txBox="1"/>
          <p:nvPr/>
        </p:nvSpPr>
        <p:spPr>
          <a:xfrm>
            <a:off x="9563100" y="6238875"/>
            <a:ext cx="2545249" cy="523220"/>
          </a:xfrm>
          <a:prstGeom prst="rect">
            <a:avLst/>
          </a:prstGeom>
          <a:solidFill>
            <a:srgbClr val="FFF300"/>
          </a:solidFill>
        </p:spPr>
        <p:txBody>
          <a:bodyPr wrap="none" rtlCol="0">
            <a:spAutoFit/>
          </a:bodyPr>
          <a:lstStyle/>
          <a:p>
            <a:r>
              <a:rPr lang="en-US" sz="2800" b="1" dirty="0"/>
              <a:t>Communication</a:t>
            </a:r>
          </a:p>
        </p:txBody>
      </p:sp>
    </p:spTree>
    <p:extLst>
      <p:ext uri="{BB962C8B-B14F-4D97-AF65-F5344CB8AC3E}">
        <p14:creationId xmlns:p14="http://schemas.microsoft.com/office/powerpoint/2010/main" val="2865756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6226-F0DC-4FC9-C24F-A06B942FB610}"/>
              </a:ext>
            </a:extLst>
          </p:cNvPr>
          <p:cNvSpPr>
            <a:spLocks noGrp="1"/>
          </p:cNvSpPr>
          <p:nvPr>
            <p:ph type="title"/>
          </p:nvPr>
        </p:nvSpPr>
        <p:spPr/>
        <p:txBody>
          <a:bodyPr/>
          <a:lstStyle/>
          <a:p>
            <a:r>
              <a:rPr lang="en-US" dirty="0"/>
              <a:t>Leadership is more than leading</a:t>
            </a:r>
          </a:p>
        </p:txBody>
      </p:sp>
      <p:sp>
        <p:nvSpPr>
          <p:cNvPr id="3" name="Content Placeholder 2">
            <a:extLst>
              <a:ext uri="{FF2B5EF4-FFF2-40B4-BE49-F238E27FC236}">
                <a16:creationId xmlns:a16="http://schemas.microsoft.com/office/drawing/2014/main" id="{EFDC6934-C978-D6C7-7637-15FBC397BFDF}"/>
              </a:ext>
            </a:extLst>
          </p:cNvPr>
          <p:cNvSpPr>
            <a:spLocks noGrp="1"/>
          </p:cNvSpPr>
          <p:nvPr>
            <p:ph idx="1"/>
          </p:nvPr>
        </p:nvSpPr>
        <p:spPr/>
        <p:txBody>
          <a:bodyPr/>
          <a:lstStyle/>
          <a:p>
            <a:r>
              <a:rPr lang="en-US" dirty="0"/>
              <a:t>The power or ability to lead other people</a:t>
            </a:r>
          </a:p>
          <a:p>
            <a:r>
              <a:rPr lang="en-US" dirty="0"/>
              <a:t>The sum of those qualities of intellect, human understanding, and moral character that enables a person to inspire and control a group of people successfully</a:t>
            </a:r>
          </a:p>
        </p:txBody>
      </p:sp>
    </p:spTree>
    <p:extLst>
      <p:ext uri="{BB962C8B-B14F-4D97-AF65-F5344CB8AC3E}">
        <p14:creationId xmlns:p14="http://schemas.microsoft.com/office/powerpoint/2010/main" val="138920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ED43E0-BD31-ECFC-C492-9A666F499EEE}"/>
              </a:ext>
            </a:extLst>
          </p:cNvPr>
          <p:cNvSpPr txBox="1"/>
          <p:nvPr/>
        </p:nvSpPr>
        <p:spPr>
          <a:xfrm>
            <a:off x="10163175" y="6248400"/>
            <a:ext cx="1944378" cy="523220"/>
          </a:xfrm>
          <a:prstGeom prst="rect">
            <a:avLst/>
          </a:prstGeom>
          <a:solidFill>
            <a:srgbClr val="FFF300"/>
          </a:solidFill>
        </p:spPr>
        <p:txBody>
          <a:bodyPr wrap="none" rtlCol="0">
            <a:spAutoFit/>
          </a:bodyPr>
          <a:lstStyle/>
          <a:p>
            <a:r>
              <a:rPr lang="en-US" sz="2800" b="1" dirty="0"/>
              <a:t>Consistency</a:t>
            </a:r>
          </a:p>
        </p:txBody>
      </p:sp>
    </p:spTree>
    <p:extLst>
      <p:ext uri="{BB962C8B-B14F-4D97-AF65-F5344CB8AC3E}">
        <p14:creationId xmlns:p14="http://schemas.microsoft.com/office/powerpoint/2010/main" val="3241464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698B38-8548-4CC2-9589-1C133E2025D0}"/>
              </a:ext>
            </a:extLst>
          </p:cNvPr>
          <p:cNvSpPr txBox="1"/>
          <p:nvPr/>
        </p:nvSpPr>
        <p:spPr>
          <a:xfrm>
            <a:off x="8924925" y="6219825"/>
            <a:ext cx="3164200" cy="523220"/>
          </a:xfrm>
          <a:prstGeom prst="rect">
            <a:avLst/>
          </a:prstGeom>
          <a:solidFill>
            <a:srgbClr val="FFF300"/>
          </a:solidFill>
        </p:spPr>
        <p:txBody>
          <a:bodyPr wrap="none" rtlCol="0">
            <a:spAutoFit/>
          </a:bodyPr>
          <a:lstStyle/>
          <a:p>
            <a:r>
              <a:rPr lang="en-US" sz="2800" b="1" dirty="0"/>
              <a:t>Decisive Confidence</a:t>
            </a:r>
          </a:p>
        </p:txBody>
      </p:sp>
    </p:spTree>
    <p:extLst>
      <p:ext uri="{BB962C8B-B14F-4D97-AF65-F5344CB8AC3E}">
        <p14:creationId xmlns:p14="http://schemas.microsoft.com/office/powerpoint/2010/main" val="38518227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AB2CFC-75DD-C5D8-BC01-D998C198239F}"/>
              </a:ext>
            </a:extLst>
          </p:cNvPr>
          <p:cNvSpPr txBox="1"/>
          <p:nvPr/>
        </p:nvSpPr>
        <p:spPr>
          <a:xfrm>
            <a:off x="9658350" y="6210300"/>
            <a:ext cx="2404376" cy="523220"/>
          </a:xfrm>
          <a:prstGeom prst="rect">
            <a:avLst/>
          </a:prstGeom>
          <a:solidFill>
            <a:srgbClr val="FFF300"/>
          </a:solidFill>
        </p:spPr>
        <p:txBody>
          <a:bodyPr wrap="none" rtlCol="0">
            <a:spAutoFit/>
          </a:bodyPr>
          <a:lstStyle/>
          <a:p>
            <a:r>
              <a:rPr lang="en-US" sz="2800" b="1" dirty="0"/>
              <a:t>Feedback Loop</a:t>
            </a:r>
          </a:p>
        </p:txBody>
      </p:sp>
    </p:spTree>
    <p:extLst>
      <p:ext uri="{BB962C8B-B14F-4D97-AF65-F5344CB8AC3E}">
        <p14:creationId xmlns:p14="http://schemas.microsoft.com/office/powerpoint/2010/main" val="1568117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7106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067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48FA81-75F9-1356-DB5F-ABB297AFE188}"/>
              </a:ext>
            </a:extLst>
          </p:cNvPr>
          <p:cNvSpPr txBox="1"/>
          <p:nvPr/>
        </p:nvSpPr>
        <p:spPr>
          <a:xfrm>
            <a:off x="7896225" y="6219825"/>
            <a:ext cx="4191084" cy="523220"/>
          </a:xfrm>
          <a:prstGeom prst="rect">
            <a:avLst/>
          </a:prstGeom>
          <a:solidFill>
            <a:srgbClr val="FFF300"/>
          </a:solidFill>
        </p:spPr>
        <p:txBody>
          <a:bodyPr wrap="none" rtlCol="0">
            <a:spAutoFit/>
          </a:bodyPr>
          <a:lstStyle/>
          <a:p>
            <a:r>
              <a:rPr lang="en-US" sz="2800" b="1" dirty="0"/>
              <a:t>Respectful Communication</a:t>
            </a:r>
          </a:p>
        </p:txBody>
      </p:sp>
    </p:spTree>
    <p:extLst>
      <p:ext uri="{BB962C8B-B14F-4D97-AF65-F5344CB8AC3E}">
        <p14:creationId xmlns:p14="http://schemas.microsoft.com/office/powerpoint/2010/main" val="1248218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14864A-BE7B-22D3-4158-7F4515CBFEF8}"/>
              </a:ext>
            </a:extLst>
          </p:cNvPr>
          <p:cNvSpPr txBox="1"/>
          <p:nvPr/>
        </p:nvSpPr>
        <p:spPr>
          <a:xfrm>
            <a:off x="9582150" y="6248400"/>
            <a:ext cx="2519729" cy="523220"/>
          </a:xfrm>
          <a:prstGeom prst="rect">
            <a:avLst/>
          </a:prstGeom>
          <a:solidFill>
            <a:srgbClr val="FFF300"/>
          </a:solidFill>
        </p:spPr>
        <p:txBody>
          <a:bodyPr wrap="none" rtlCol="0">
            <a:spAutoFit/>
          </a:bodyPr>
          <a:lstStyle/>
          <a:p>
            <a:r>
              <a:rPr lang="en-US" sz="2800" b="1" dirty="0"/>
              <a:t>Active Listening</a:t>
            </a:r>
          </a:p>
        </p:txBody>
      </p:sp>
    </p:spTree>
    <p:extLst>
      <p:ext uri="{BB962C8B-B14F-4D97-AF65-F5344CB8AC3E}">
        <p14:creationId xmlns:p14="http://schemas.microsoft.com/office/powerpoint/2010/main" val="3904697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312072-5790-C92A-954A-1C173AB1290E}"/>
              </a:ext>
            </a:extLst>
          </p:cNvPr>
          <p:cNvSpPr txBox="1"/>
          <p:nvPr/>
        </p:nvSpPr>
        <p:spPr>
          <a:xfrm>
            <a:off x="10601325" y="6238875"/>
            <a:ext cx="1498936" cy="523220"/>
          </a:xfrm>
          <a:prstGeom prst="rect">
            <a:avLst/>
          </a:prstGeom>
          <a:solidFill>
            <a:srgbClr val="FFF300"/>
          </a:solidFill>
        </p:spPr>
        <p:txBody>
          <a:bodyPr wrap="none" rtlCol="0">
            <a:spAutoFit/>
          </a:bodyPr>
          <a:lstStyle/>
          <a:p>
            <a:r>
              <a:rPr lang="en-US" sz="2800" b="1" dirty="0"/>
              <a:t>Empathy</a:t>
            </a:r>
          </a:p>
        </p:txBody>
      </p:sp>
    </p:spTree>
    <p:extLst>
      <p:ext uri="{BB962C8B-B14F-4D97-AF65-F5344CB8AC3E}">
        <p14:creationId xmlns:p14="http://schemas.microsoft.com/office/powerpoint/2010/main" val="1990377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EE8FD6-AE57-FA15-BA2C-EFCA78B94332}"/>
              </a:ext>
            </a:extLst>
          </p:cNvPr>
          <p:cNvSpPr txBox="1"/>
          <p:nvPr/>
        </p:nvSpPr>
        <p:spPr>
          <a:xfrm>
            <a:off x="8515350" y="6229350"/>
            <a:ext cx="3546355" cy="523220"/>
          </a:xfrm>
          <a:prstGeom prst="rect">
            <a:avLst/>
          </a:prstGeom>
          <a:solidFill>
            <a:srgbClr val="FFF300"/>
          </a:solidFill>
        </p:spPr>
        <p:txBody>
          <a:bodyPr wrap="none" rtlCol="0">
            <a:spAutoFit/>
          </a:bodyPr>
          <a:lstStyle/>
          <a:p>
            <a:r>
              <a:rPr lang="en-US" sz="2800" b="1" dirty="0"/>
              <a:t>Constructive Feedback</a:t>
            </a:r>
          </a:p>
        </p:txBody>
      </p:sp>
    </p:spTree>
    <p:extLst>
      <p:ext uri="{BB962C8B-B14F-4D97-AF65-F5344CB8AC3E}">
        <p14:creationId xmlns:p14="http://schemas.microsoft.com/office/powerpoint/2010/main" val="2505590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535630-74B0-62D5-44A1-8BCEDB48B9D2}"/>
              </a:ext>
            </a:extLst>
          </p:cNvPr>
          <p:cNvSpPr txBox="1"/>
          <p:nvPr/>
        </p:nvSpPr>
        <p:spPr>
          <a:xfrm>
            <a:off x="9077325" y="6229350"/>
            <a:ext cx="2997167" cy="523220"/>
          </a:xfrm>
          <a:prstGeom prst="rect">
            <a:avLst/>
          </a:prstGeom>
          <a:solidFill>
            <a:srgbClr val="FFF300"/>
          </a:solidFill>
        </p:spPr>
        <p:txBody>
          <a:bodyPr wrap="none" rtlCol="0">
            <a:spAutoFit/>
          </a:bodyPr>
          <a:lstStyle/>
          <a:p>
            <a:r>
              <a:rPr lang="en-US" sz="2800" b="1" dirty="0"/>
              <a:t>Conflict Resolution</a:t>
            </a:r>
          </a:p>
        </p:txBody>
      </p:sp>
    </p:spTree>
    <p:extLst>
      <p:ext uri="{BB962C8B-B14F-4D97-AF65-F5344CB8AC3E}">
        <p14:creationId xmlns:p14="http://schemas.microsoft.com/office/powerpoint/2010/main" val="3849039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3516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41745F-A657-098A-175E-ACE15C2B7E33}"/>
              </a:ext>
            </a:extLst>
          </p:cNvPr>
          <p:cNvSpPr txBox="1"/>
          <p:nvPr/>
        </p:nvSpPr>
        <p:spPr>
          <a:xfrm>
            <a:off x="9096375" y="6219825"/>
            <a:ext cx="2982035" cy="523220"/>
          </a:xfrm>
          <a:prstGeom prst="rect">
            <a:avLst/>
          </a:prstGeom>
          <a:solidFill>
            <a:srgbClr val="FFF300"/>
          </a:solidFill>
        </p:spPr>
        <p:txBody>
          <a:bodyPr wrap="none" rtlCol="0">
            <a:spAutoFit/>
          </a:bodyPr>
          <a:lstStyle/>
          <a:p>
            <a:r>
              <a:rPr lang="en-US" sz="2800" b="1" dirty="0"/>
              <a:t>Cultural Sensitivity</a:t>
            </a:r>
          </a:p>
        </p:txBody>
      </p:sp>
    </p:spTree>
    <p:extLst>
      <p:ext uri="{BB962C8B-B14F-4D97-AF65-F5344CB8AC3E}">
        <p14:creationId xmlns:p14="http://schemas.microsoft.com/office/powerpoint/2010/main" val="81753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22F4A6-4F40-C17F-0629-79F1A16E6F1C}"/>
              </a:ext>
            </a:extLst>
          </p:cNvPr>
          <p:cNvSpPr txBox="1"/>
          <p:nvPr/>
        </p:nvSpPr>
        <p:spPr>
          <a:xfrm>
            <a:off x="9220200" y="6248400"/>
            <a:ext cx="2892138" cy="523220"/>
          </a:xfrm>
          <a:prstGeom prst="rect">
            <a:avLst/>
          </a:prstGeom>
          <a:solidFill>
            <a:srgbClr val="FFF300"/>
          </a:solidFill>
        </p:spPr>
        <p:txBody>
          <a:bodyPr wrap="none" rtlCol="0">
            <a:spAutoFit/>
          </a:bodyPr>
          <a:lstStyle/>
          <a:p>
            <a:r>
              <a:rPr lang="en-US" sz="2800" b="1" dirty="0"/>
              <a:t>Balancing Critique</a:t>
            </a:r>
          </a:p>
        </p:txBody>
      </p:sp>
    </p:spTree>
    <p:extLst>
      <p:ext uri="{BB962C8B-B14F-4D97-AF65-F5344CB8AC3E}">
        <p14:creationId xmlns:p14="http://schemas.microsoft.com/office/powerpoint/2010/main" val="31800457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BD2A6-8FC2-7155-EB1A-92BB024BAF6D}"/>
              </a:ext>
            </a:extLst>
          </p:cNvPr>
          <p:cNvSpPr txBox="1"/>
          <p:nvPr/>
        </p:nvSpPr>
        <p:spPr>
          <a:xfrm>
            <a:off x="9925050" y="6248400"/>
            <a:ext cx="2166106" cy="523220"/>
          </a:xfrm>
          <a:prstGeom prst="rect">
            <a:avLst/>
          </a:prstGeom>
          <a:solidFill>
            <a:srgbClr val="FFF300"/>
          </a:solidFill>
        </p:spPr>
        <p:txBody>
          <a:bodyPr wrap="none" rtlCol="0">
            <a:spAutoFit/>
          </a:bodyPr>
          <a:lstStyle/>
          <a:p>
            <a:r>
              <a:rPr lang="en-US" sz="2800" b="1" dirty="0"/>
              <a:t>Transparency</a:t>
            </a:r>
          </a:p>
        </p:txBody>
      </p:sp>
    </p:spTree>
    <p:extLst>
      <p:ext uri="{BB962C8B-B14F-4D97-AF65-F5344CB8AC3E}">
        <p14:creationId xmlns:p14="http://schemas.microsoft.com/office/powerpoint/2010/main" val="3899146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C6F9C-352D-42DA-5B11-32518526C4A5}"/>
              </a:ext>
            </a:extLst>
          </p:cNvPr>
          <p:cNvSpPr txBox="1"/>
          <p:nvPr/>
        </p:nvSpPr>
        <p:spPr>
          <a:xfrm>
            <a:off x="7886700" y="6238875"/>
            <a:ext cx="4181658" cy="523220"/>
          </a:xfrm>
          <a:prstGeom prst="rect">
            <a:avLst/>
          </a:prstGeom>
          <a:solidFill>
            <a:srgbClr val="FFF300"/>
          </a:solidFill>
        </p:spPr>
        <p:txBody>
          <a:bodyPr wrap="none" rtlCol="0">
            <a:spAutoFit/>
          </a:bodyPr>
          <a:lstStyle/>
          <a:p>
            <a:r>
              <a:rPr lang="en-US" sz="2800" b="1" dirty="0"/>
              <a:t>Privacy and Confidentiality</a:t>
            </a:r>
          </a:p>
        </p:txBody>
      </p:sp>
    </p:spTree>
    <p:extLst>
      <p:ext uri="{BB962C8B-B14F-4D97-AF65-F5344CB8AC3E}">
        <p14:creationId xmlns:p14="http://schemas.microsoft.com/office/powerpoint/2010/main" val="3930978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5B089-5E6B-AAB7-A741-4254924F38A9}"/>
              </a:ext>
            </a:extLst>
          </p:cNvPr>
          <p:cNvSpPr txBox="1"/>
          <p:nvPr/>
        </p:nvSpPr>
        <p:spPr>
          <a:xfrm>
            <a:off x="8324850" y="6219825"/>
            <a:ext cx="3771866" cy="523220"/>
          </a:xfrm>
          <a:prstGeom prst="rect">
            <a:avLst/>
          </a:prstGeom>
          <a:solidFill>
            <a:srgbClr val="FFF300"/>
          </a:solidFill>
        </p:spPr>
        <p:txBody>
          <a:bodyPr wrap="none" rtlCol="0">
            <a:spAutoFit/>
          </a:bodyPr>
          <a:lstStyle/>
          <a:p>
            <a:r>
              <a:rPr lang="en-US" sz="2800" b="1" dirty="0"/>
              <a:t>Personalized Leadership</a:t>
            </a:r>
          </a:p>
        </p:txBody>
      </p:sp>
    </p:spTree>
    <p:extLst>
      <p:ext uri="{BB962C8B-B14F-4D97-AF65-F5344CB8AC3E}">
        <p14:creationId xmlns:p14="http://schemas.microsoft.com/office/powerpoint/2010/main" val="2818459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A07FCB-C563-9AE7-A6B3-7870341D57E3}"/>
              </a:ext>
            </a:extLst>
          </p:cNvPr>
          <p:cNvSpPr txBox="1"/>
          <p:nvPr/>
        </p:nvSpPr>
        <p:spPr>
          <a:xfrm>
            <a:off x="7572375" y="6229350"/>
            <a:ext cx="4530856" cy="523220"/>
          </a:xfrm>
          <a:prstGeom prst="rect">
            <a:avLst/>
          </a:prstGeom>
          <a:solidFill>
            <a:srgbClr val="FFF300"/>
          </a:solidFill>
        </p:spPr>
        <p:txBody>
          <a:bodyPr wrap="none" rtlCol="0">
            <a:spAutoFit/>
          </a:bodyPr>
          <a:lstStyle/>
          <a:p>
            <a:r>
              <a:rPr lang="en-US" sz="2800" b="1" dirty="0"/>
              <a:t>Considerate Decision-Making</a:t>
            </a:r>
          </a:p>
        </p:txBody>
      </p:sp>
    </p:spTree>
    <p:extLst>
      <p:ext uri="{BB962C8B-B14F-4D97-AF65-F5344CB8AC3E}">
        <p14:creationId xmlns:p14="http://schemas.microsoft.com/office/powerpoint/2010/main" val="9232572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2514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386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F87790-5EB6-F57F-5938-1B13FC2C599C}"/>
              </a:ext>
            </a:extLst>
          </p:cNvPr>
          <p:cNvSpPr txBox="1"/>
          <p:nvPr/>
        </p:nvSpPr>
        <p:spPr>
          <a:xfrm>
            <a:off x="9334500" y="6200775"/>
            <a:ext cx="2677784" cy="523220"/>
          </a:xfrm>
          <a:prstGeom prst="rect">
            <a:avLst/>
          </a:prstGeom>
          <a:solidFill>
            <a:srgbClr val="FFF300"/>
          </a:solidFill>
        </p:spPr>
        <p:txBody>
          <a:bodyPr wrap="none" rtlCol="0">
            <a:spAutoFit/>
          </a:bodyPr>
          <a:lstStyle/>
          <a:p>
            <a:r>
              <a:rPr lang="en-US" sz="2800" b="1" dirty="0"/>
              <a:t>Lead by Example</a:t>
            </a:r>
          </a:p>
        </p:txBody>
      </p:sp>
    </p:spTree>
    <p:extLst>
      <p:ext uri="{BB962C8B-B14F-4D97-AF65-F5344CB8AC3E}">
        <p14:creationId xmlns:p14="http://schemas.microsoft.com/office/powerpoint/2010/main" val="2818611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E47BA2-9159-2310-4BBB-64045BEE0242}"/>
              </a:ext>
            </a:extLst>
          </p:cNvPr>
          <p:cNvSpPr txBox="1"/>
          <p:nvPr/>
        </p:nvSpPr>
        <p:spPr>
          <a:xfrm>
            <a:off x="8372475" y="6191250"/>
            <a:ext cx="3682547" cy="523220"/>
          </a:xfrm>
          <a:prstGeom prst="rect">
            <a:avLst/>
          </a:prstGeom>
          <a:solidFill>
            <a:srgbClr val="FFF300"/>
          </a:solidFill>
        </p:spPr>
        <p:txBody>
          <a:bodyPr wrap="none" rtlCol="0">
            <a:spAutoFit/>
          </a:bodyPr>
          <a:lstStyle/>
          <a:p>
            <a:r>
              <a:rPr lang="en-US" sz="2800" b="1" dirty="0"/>
              <a:t>Honest Communication</a:t>
            </a:r>
          </a:p>
        </p:txBody>
      </p:sp>
    </p:spTree>
    <p:extLst>
      <p:ext uri="{BB962C8B-B14F-4D97-AF65-F5344CB8AC3E}">
        <p14:creationId xmlns:p14="http://schemas.microsoft.com/office/powerpoint/2010/main" val="965050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929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033796-2862-A08F-7701-943CB082940C}"/>
              </a:ext>
            </a:extLst>
          </p:cNvPr>
          <p:cNvSpPr txBox="1"/>
          <p:nvPr/>
        </p:nvSpPr>
        <p:spPr>
          <a:xfrm>
            <a:off x="8315325" y="6210300"/>
            <a:ext cx="3743974" cy="523220"/>
          </a:xfrm>
          <a:prstGeom prst="rect">
            <a:avLst/>
          </a:prstGeom>
          <a:solidFill>
            <a:srgbClr val="FFF300"/>
          </a:solidFill>
        </p:spPr>
        <p:txBody>
          <a:bodyPr wrap="none" rtlCol="0">
            <a:spAutoFit/>
          </a:bodyPr>
          <a:lstStyle/>
          <a:p>
            <a:r>
              <a:rPr lang="en-US" sz="2800" b="1" dirty="0"/>
              <a:t>Ethical Decision-Making</a:t>
            </a:r>
          </a:p>
        </p:txBody>
      </p:sp>
    </p:spTree>
    <p:extLst>
      <p:ext uri="{BB962C8B-B14F-4D97-AF65-F5344CB8AC3E}">
        <p14:creationId xmlns:p14="http://schemas.microsoft.com/office/powerpoint/2010/main" val="16051012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F7D51C-D4C1-FA9C-BD3A-208AD1C3E97B}"/>
              </a:ext>
            </a:extLst>
          </p:cNvPr>
          <p:cNvSpPr txBox="1"/>
          <p:nvPr/>
        </p:nvSpPr>
        <p:spPr>
          <a:xfrm>
            <a:off x="9848850" y="6210300"/>
            <a:ext cx="2166106" cy="523220"/>
          </a:xfrm>
          <a:prstGeom prst="rect">
            <a:avLst/>
          </a:prstGeom>
          <a:solidFill>
            <a:srgbClr val="FFF300"/>
          </a:solidFill>
        </p:spPr>
        <p:txBody>
          <a:bodyPr wrap="none" rtlCol="0">
            <a:spAutoFit/>
          </a:bodyPr>
          <a:lstStyle/>
          <a:p>
            <a:r>
              <a:rPr lang="en-US" sz="2800" b="1" dirty="0"/>
              <a:t>Transparency</a:t>
            </a:r>
          </a:p>
        </p:txBody>
      </p:sp>
    </p:spTree>
    <p:extLst>
      <p:ext uri="{BB962C8B-B14F-4D97-AF65-F5344CB8AC3E}">
        <p14:creationId xmlns:p14="http://schemas.microsoft.com/office/powerpoint/2010/main" val="835652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287790-9C17-2C7F-293C-D7F82D3D0C13}"/>
              </a:ext>
            </a:extLst>
          </p:cNvPr>
          <p:cNvSpPr txBox="1"/>
          <p:nvPr/>
        </p:nvSpPr>
        <p:spPr>
          <a:xfrm>
            <a:off x="9648825" y="6191250"/>
            <a:ext cx="2327304" cy="523220"/>
          </a:xfrm>
          <a:prstGeom prst="rect">
            <a:avLst/>
          </a:prstGeom>
          <a:solidFill>
            <a:srgbClr val="FFF300"/>
          </a:solidFill>
        </p:spPr>
        <p:txBody>
          <a:bodyPr wrap="none" rtlCol="0">
            <a:spAutoFit/>
          </a:bodyPr>
          <a:lstStyle/>
          <a:p>
            <a:r>
              <a:rPr lang="en-US" sz="2800" b="1" dirty="0"/>
              <a:t>Accountability</a:t>
            </a:r>
          </a:p>
        </p:txBody>
      </p:sp>
    </p:spTree>
    <p:extLst>
      <p:ext uri="{BB962C8B-B14F-4D97-AF65-F5344CB8AC3E}">
        <p14:creationId xmlns:p14="http://schemas.microsoft.com/office/powerpoint/2010/main" val="29224913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38AE74-1D29-9A04-B3F5-6DA826779CAB}"/>
              </a:ext>
            </a:extLst>
          </p:cNvPr>
          <p:cNvSpPr txBox="1"/>
          <p:nvPr/>
        </p:nvSpPr>
        <p:spPr>
          <a:xfrm>
            <a:off x="10096500" y="6229350"/>
            <a:ext cx="1944378" cy="523220"/>
          </a:xfrm>
          <a:prstGeom prst="rect">
            <a:avLst/>
          </a:prstGeom>
          <a:solidFill>
            <a:srgbClr val="FFF300"/>
          </a:solidFill>
        </p:spPr>
        <p:txBody>
          <a:bodyPr wrap="none" rtlCol="0">
            <a:spAutoFit/>
          </a:bodyPr>
          <a:lstStyle/>
          <a:p>
            <a:r>
              <a:rPr lang="en-US" sz="2800" b="1" dirty="0"/>
              <a:t>Consistency</a:t>
            </a:r>
          </a:p>
        </p:txBody>
      </p:sp>
    </p:spTree>
    <p:extLst>
      <p:ext uri="{BB962C8B-B14F-4D97-AF65-F5344CB8AC3E}">
        <p14:creationId xmlns:p14="http://schemas.microsoft.com/office/powerpoint/2010/main" val="32876543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5FB9F3-F553-C7CE-21B9-8F27F08BA1A5}"/>
              </a:ext>
            </a:extLst>
          </p:cNvPr>
          <p:cNvSpPr txBox="1"/>
          <p:nvPr/>
        </p:nvSpPr>
        <p:spPr>
          <a:xfrm>
            <a:off x="9144000" y="6219825"/>
            <a:ext cx="2954014" cy="523220"/>
          </a:xfrm>
          <a:prstGeom prst="rect">
            <a:avLst/>
          </a:prstGeom>
          <a:solidFill>
            <a:srgbClr val="FFF300"/>
          </a:solidFill>
        </p:spPr>
        <p:txBody>
          <a:bodyPr wrap="none" rtlCol="0">
            <a:spAutoFit/>
          </a:bodyPr>
          <a:lstStyle/>
          <a:p>
            <a:r>
              <a:rPr lang="en-US" sz="2800" b="1" dirty="0"/>
              <a:t>Respect for Others</a:t>
            </a:r>
          </a:p>
        </p:txBody>
      </p:sp>
    </p:spTree>
    <p:extLst>
      <p:ext uri="{BB962C8B-B14F-4D97-AF65-F5344CB8AC3E}">
        <p14:creationId xmlns:p14="http://schemas.microsoft.com/office/powerpoint/2010/main" val="6398430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A0C88-D3CE-1A23-80D9-79DE31B80FA2}"/>
              </a:ext>
            </a:extLst>
          </p:cNvPr>
          <p:cNvSpPr txBox="1"/>
          <p:nvPr/>
        </p:nvSpPr>
        <p:spPr>
          <a:xfrm>
            <a:off x="7219950" y="6229350"/>
            <a:ext cx="4867230" cy="523220"/>
          </a:xfrm>
          <a:prstGeom prst="rect">
            <a:avLst/>
          </a:prstGeom>
          <a:solidFill>
            <a:srgbClr val="FFF300"/>
          </a:solidFill>
        </p:spPr>
        <p:txBody>
          <a:bodyPr wrap="none" rtlCol="0">
            <a:spAutoFit/>
          </a:bodyPr>
          <a:lstStyle/>
          <a:p>
            <a:r>
              <a:rPr lang="en-US" sz="2800" b="1" dirty="0"/>
              <a:t>Ethical Standards in Technology</a:t>
            </a:r>
          </a:p>
        </p:txBody>
      </p:sp>
    </p:spTree>
    <p:extLst>
      <p:ext uri="{BB962C8B-B14F-4D97-AF65-F5344CB8AC3E}">
        <p14:creationId xmlns:p14="http://schemas.microsoft.com/office/powerpoint/2010/main" val="9971901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703213-F8AC-4573-9C73-DDCC94608997}"/>
              </a:ext>
            </a:extLst>
          </p:cNvPr>
          <p:cNvSpPr txBox="1"/>
          <p:nvPr/>
        </p:nvSpPr>
        <p:spPr>
          <a:xfrm>
            <a:off x="8239125" y="6248400"/>
            <a:ext cx="3851182" cy="523220"/>
          </a:xfrm>
          <a:prstGeom prst="rect">
            <a:avLst/>
          </a:prstGeom>
          <a:solidFill>
            <a:srgbClr val="FFF300"/>
          </a:solidFill>
        </p:spPr>
        <p:txBody>
          <a:bodyPr wrap="none" rtlCol="0">
            <a:spAutoFit/>
          </a:bodyPr>
          <a:lstStyle/>
          <a:p>
            <a:r>
              <a:rPr lang="en-US" sz="2800" b="1" dirty="0"/>
              <a:t>Adherence to Guidelines</a:t>
            </a:r>
          </a:p>
        </p:txBody>
      </p:sp>
    </p:spTree>
    <p:extLst>
      <p:ext uri="{BB962C8B-B14F-4D97-AF65-F5344CB8AC3E}">
        <p14:creationId xmlns:p14="http://schemas.microsoft.com/office/powerpoint/2010/main" val="32516775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D8A09-91E2-4A1A-5588-5F0BA86A5365}"/>
              </a:ext>
            </a:extLst>
          </p:cNvPr>
          <p:cNvSpPr txBox="1"/>
          <p:nvPr/>
        </p:nvSpPr>
        <p:spPr>
          <a:xfrm>
            <a:off x="8458200" y="6200775"/>
            <a:ext cx="3557705" cy="523220"/>
          </a:xfrm>
          <a:prstGeom prst="rect">
            <a:avLst/>
          </a:prstGeom>
          <a:solidFill>
            <a:srgbClr val="FFF300"/>
          </a:solidFill>
        </p:spPr>
        <p:txBody>
          <a:bodyPr wrap="none" rtlCol="0">
            <a:spAutoFit/>
          </a:bodyPr>
          <a:lstStyle/>
          <a:p>
            <a:r>
              <a:rPr lang="en-US" sz="2800" b="1" dirty="0"/>
              <a:t>Inclusion and Diversity</a:t>
            </a:r>
          </a:p>
        </p:txBody>
      </p:sp>
    </p:spTree>
    <p:extLst>
      <p:ext uri="{BB962C8B-B14F-4D97-AF65-F5344CB8AC3E}">
        <p14:creationId xmlns:p14="http://schemas.microsoft.com/office/powerpoint/2010/main" val="4835591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1099F7-35C8-B216-BEDE-F68B9F5B7FCF}"/>
              </a:ext>
            </a:extLst>
          </p:cNvPr>
          <p:cNvSpPr txBox="1"/>
          <p:nvPr/>
        </p:nvSpPr>
        <p:spPr>
          <a:xfrm>
            <a:off x="7858125" y="6219825"/>
            <a:ext cx="4214359" cy="523220"/>
          </a:xfrm>
          <a:prstGeom prst="rect">
            <a:avLst/>
          </a:prstGeom>
          <a:solidFill>
            <a:srgbClr val="FFF300"/>
          </a:solidFill>
        </p:spPr>
        <p:txBody>
          <a:bodyPr wrap="none" rtlCol="0">
            <a:spAutoFit/>
          </a:bodyPr>
          <a:lstStyle/>
          <a:p>
            <a:r>
              <a:rPr lang="en-US" sz="2800" b="1" dirty="0"/>
              <a:t>Integrity in Documentation</a:t>
            </a:r>
          </a:p>
        </p:txBody>
      </p:sp>
    </p:spTree>
    <p:extLst>
      <p:ext uri="{BB962C8B-B14F-4D97-AF65-F5344CB8AC3E}">
        <p14:creationId xmlns:p14="http://schemas.microsoft.com/office/powerpoint/2010/main" val="36270582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937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TotalTime>
  <Words>7494</Words>
  <Application>Microsoft Office PowerPoint</Application>
  <PresentationFormat>Widescreen</PresentationFormat>
  <Paragraphs>669</Paragraphs>
  <Slides>208</Slides>
  <Notes>198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208</vt:i4>
      </vt:variant>
    </vt:vector>
  </HeadingPairs>
  <TitlesOfParts>
    <vt:vector size="215" baseType="lpstr">
      <vt:lpstr>Arial</vt:lpstr>
      <vt:lpstr>Calibri</vt:lpstr>
      <vt:lpstr>Kamerik205 7</vt:lpstr>
      <vt:lpstr>Kamerik205 8</vt:lpstr>
      <vt:lpstr>Söhne</vt:lpstr>
      <vt:lpstr>Office Theme</vt:lpstr>
      <vt:lpstr>Custom Design</vt:lpstr>
      <vt:lpstr>PowerPoint Presentation</vt:lpstr>
      <vt:lpstr>Leading with Strength</vt:lpstr>
      <vt:lpstr>Who is Chad Green</vt:lpstr>
      <vt:lpstr>Who is Chad Green?</vt:lpstr>
      <vt:lpstr>Who is Chad Green?</vt:lpstr>
      <vt:lpstr>PowerPoint Presentation</vt:lpstr>
      <vt:lpstr>Leadership is more than leading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Boss vs Leader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Chadwick Green</cp:lastModifiedBy>
  <cp:revision>11</cp:revision>
  <dcterms:created xsi:type="dcterms:W3CDTF">2023-08-15T00:47:54Z</dcterms:created>
  <dcterms:modified xsi:type="dcterms:W3CDTF">2023-08-25T11:31:46Z</dcterms:modified>
</cp:coreProperties>
</file>